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4" r:id="rId4"/>
    <p:sldId id="259" r:id="rId5"/>
    <p:sldId id="258" r:id="rId6"/>
    <p:sldId id="260" r:id="rId7"/>
    <p:sldId id="262" r:id="rId8"/>
    <p:sldId id="263" r:id="rId9"/>
    <p:sldId id="290" r:id="rId10"/>
    <p:sldId id="264" r:id="rId11"/>
    <p:sldId id="265" r:id="rId12"/>
    <p:sldId id="275" r:id="rId13"/>
    <p:sldId id="276" r:id="rId14"/>
    <p:sldId id="261" r:id="rId15"/>
    <p:sldId id="277" r:id="rId16"/>
    <p:sldId id="291" r:id="rId17"/>
    <p:sldId id="278" r:id="rId18"/>
    <p:sldId id="283" r:id="rId19"/>
    <p:sldId id="285" r:id="rId20"/>
    <p:sldId id="284" r:id="rId21"/>
    <p:sldId id="286" r:id="rId22"/>
    <p:sldId id="287" r:id="rId23"/>
    <p:sldId id="288" r:id="rId24"/>
    <p:sldId id="289" r:id="rId25"/>
    <p:sldId id="292" r:id="rId26"/>
    <p:sldId id="293" r:id="rId27"/>
    <p:sldId id="273" r:id="rId28"/>
  </p:sldIdLst>
  <p:sldSz cx="18288000" cy="10287000"/>
  <p:notesSz cx="6858000" cy="9144000"/>
  <p:embeddedFontLst>
    <p:embeddedFont>
      <p:font typeface="Bobby Jones 2" panose="020B0604020202020204" charset="0"/>
      <p:regular r:id="rId29"/>
    </p:embeddedFont>
    <p:embeddedFont>
      <p:font typeface="Bobby Jones 1" panose="020B0604020202020204" charset="0"/>
      <p:regular r:id="rId30"/>
    </p:embeddedFont>
    <p:embeddedFont>
      <p:font typeface="Livvic" panose="020B0604020202020204" charset="0"/>
      <p:regular r:id="rId31"/>
    </p:embeddedFont>
    <p:embeddedFont>
      <p:font typeface="Livvic Bold" panose="020B0604020202020204" charset="0"/>
      <p:regular r:id="rId32"/>
    </p:embeddedFont>
    <p:embeddedFont>
      <p:font typeface="Calibri" panose="020F050202020403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24" t="-18297" r="-10037" b="-12546"/>
            </a:stretch>
          </a:blipFill>
        </p:spPr>
      </p:sp>
      <p:grpSp>
        <p:nvGrpSpPr>
          <p:cNvPr id="3" name="Group 3"/>
          <p:cNvGrpSpPr/>
          <p:nvPr/>
        </p:nvGrpSpPr>
        <p:grpSpPr>
          <a:xfrm>
            <a:off x="-362609" y="2755510"/>
            <a:ext cx="19034342" cy="5451932"/>
            <a:chOff x="0" y="0"/>
            <a:chExt cx="5013160" cy="1435900"/>
          </a:xfrm>
        </p:grpSpPr>
        <p:sp>
          <p:nvSpPr>
            <p:cNvPr id="4" name="Freeform 4"/>
            <p:cNvSpPr/>
            <p:nvPr/>
          </p:nvSpPr>
          <p:spPr>
            <a:xfrm>
              <a:off x="0" y="0"/>
              <a:ext cx="5013160" cy="1435900"/>
            </a:xfrm>
            <a:custGeom>
              <a:avLst/>
              <a:gdLst/>
              <a:ahLst/>
              <a:cxnLst/>
              <a:rect l="l" t="t" r="r" b="b"/>
              <a:pathLst>
                <a:path w="5013160" h="1435900">
                  <a:moveTo>
                    <a:pt x="0" y="0"/>
                  </a:moveTo>
                  <a:lnTo>
                    <a:pt x="5013160" y="0"/>
                  </a:lnTo>
                  <a:lnTo>
                    <a:pt x="5013160" y="1435900"/>
                  </a:lnTo>
                  <a:lnTo>
                    <a:pt x="0" y="1435900"/>
                  </a:lnTo>
                  <a:close/>
                </a:path>
              </a:pathLst>
            </a:custGeom>
            <a:solidFill>
              <a:srgbClr val="613424"/>
            </a:solidFill>
          </p:spPr>
        </p:sp>
        <p:sp>
          <p:nvSpPr>
            <p:cNvPr id="5" name="TextBox 5"/>
            <p:cNvSpPr txBox="1"/>
            <p:nvPr/>
          </p:nvSpPr>
          <p:spPr>
            <a:xfrm>
              <a:off x="0" y="-38100"/>
              <a:ext cx="5013160" cy="14740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8073387" y="-1865256"/>
            <a:ext cx="14017511" cy="1401751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13424"/>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8523963" y="-1414680"/>
            <a:ext cx="13116359" cy="13116359"/>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8922859" y="-1015759"/>
            <a:ext cx="12318567" cy="12318517"/>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5323" r="-44488"/>
              </a:stretch>
            </a:blipFill>
          </p:spPr>
        </p:sp>
      </p:grpSp>
      <p:sp>
        <p:nvSpPr>
          <p:cNvPr id="14" name="TextBox 14"/>
          <p:cNvSpPr txBox="1"/>
          <p:nvPr/>
        </p:nvSpPr>
        <p:spPr>
          <a:xfrm>
            <a:off x="779346" y="2889831"/>
            <a:ext cx="6731189" cy="1945670"/>
          </a:xfrm>
          <a:prstGeom prst="rect">
            <a:avLst/>
          </a:prstGeom>
        </p:spPr>
        <p:txBody>
          <a:bodyPr lIns="0" tIns="0" rIns="0" bIns="0" rtlCol="0" anchor="t">
            <a:spAutoFit/>
          </a:bodyPr>
          <a:lstStyle/>
          <a:p>
            <a:pPr algn="ctr">
              <a:lnSpc>
                <a:spcPts val="15608"/>
              </a:lnSpc>
              <a:spcBef>
                <a:spcPct val="0"/>
              </a:spcBef>
            </a:pPr>
            <a:r>
              <a:rPr lang="en-US" sz="11148">
                <a:solidFill>
                  <a:srgbClr val="FFFFFF"/>
                </a:solidFill>
                <a:latin typeface="Bobby Jones 1"/>
                <a:ea typeface="Bobby Jones 1"/>
                <a:cs typeface="Bobby Jones 1"/>
                <a:sym typeface="Bobby Jones 1"/>
              </a:rPr>
              <a:t>EXPLORING</a:t>
            </a:r>
          </a:p>
        </p:txBody>
      </p:sp>
      <p:sp>
        <p:nvSpPr>
          <p:cNvPr id="15" name="TextBox 15"/>
          <p:cNvSpPr txBox="1"/>
          <p:nvPr/>
        </p:nvSpPr>
        <p:spPr>
          <a:xfrm>
            <a:off x="779346" y="4356147"/>
            <a:ext cx="6731189" cy="1828578"/>
          </a:xfrm>
          <a:prstGeom prst="rect">
            <a:avLst/>
          </a:prstGeom>
        </p:spPr>
        <p:txBody>
          <a:bodyPr lIns="0" tIns="0" rIns="0" bIns="0" rtlCol="0" anchor="t">
            <a:spAutoFit/>
          </a:bodyPr>
          <a:lstStyle/>
          <a:p>
            <a:pPr algn="ctr">
              <a:lnSpc>
                <a:spcPts val="15608"/>
              </a:lnSpc>
              <a:spcBef>
                <a:spcPct val="0"/>
              </a:spcBef>
            </a:pPr>
            <a:r>
              <a:rPr lang="en-US" sz="11148" dirty="0" smtClean="0">
                <a:solidFill>
                  <a:srgbClr val="FFFFFF"/>
                </a:solidFill>
                <a:latin typeface="Bobby Jones 1"/>
                <a:ea typeface="Bobby Jones 1"/>
                <a:cs typeface="Bobby Jones 1"/>
                <a:sym typeface="Bobby Jones 1"/>
              </a:rPr>
              <a:t>EMOTIONS</a:t>
            </a:r>
            <a:endParaRPr lang="en-US" sz="11148" dirty="0">
              <a:solidFill>
                <a:srgbClr val="FFFFFF"/>
              </a:solidFill>
              <a:latin typeface="Bobby Jones 1"/>
              <a:ea typeface="Bobby Jones 1"/>
              <a:cs typeface="Bobby Jones 1"/>
              <a:sym typeface="Bobby Jones 1"/>
            </a:endParaRPr>
          </a:p>
        </p:txBody>
      </p:sp>
      <p:sp>
        <p:nvSpPr>
          <p:cNvPr id="16" name="TextBox 16"/>
          <p:cNvSpPr txBox="1"/>
          <p:nvPr/>
        </p:nvSpPr>
        <p:spPr>
          <a:xfrm>
            <a:off x="779346" y="6244667"/>
            <a:ext cx="6731189" cy="1615827"/>
          </a:xfrm>
          <a:prstGeom prst="rect">
            <a:avLst/>
          </a:prstGeom>
        </p:spPr>
        <p:txBody>
          <a:bodyPr lIns="0" tIns="0" rIns="0" bIns="0" rtlCol="0" anchor="t">
            <a:spAutoFit/>
          </a:bodyPr>
          <a:lstStyle/>
          <a:p>
            <a:pPr algn="ctr">
              <a:lnSpc>
                <a:spcPts val="4219"/>
              </a:lnSpc>
            </a:pPr>
            <a:r>
              <a:rPr lang="en-US" sz="3013" dirty="0" smtClean="0">
                <a:solidFill>
                  <a:srgbClr val="FFFFFF"/>
                </a:solidFill>
                <a:latin typeface="Livvic"/>
                <a:ea typeface="Livvic"/>
                <a:cs typeface="Livvic"/>
                <a:sym typeface="Livvic"/>
              </a:rPr>
              <a:t>“ Our </a:t>
            </a:r>
            <a:r>
              <a:rPr lang="en-US" sz="3013" dirty="0">
                <a:solidFill>
                  <a:srgbClr val="FFFFFF"/>
                </a:solidFill>
                <a:latin typeface="Livvic"/>
                <a:ea typeface="Livvic"/>
                <a:cs typeface="Livvic"/>
                <a:sym typeface="Livvic"/>
              </a:rPr>
              <a:t>full range of emotions is our palette with which we bring color to our lives."</a:t>
            </a:r>
          </a:p>
        </p:txBody>
      </p:sp>
      <p:sp>
        <p:nvSpPr>
          <p:cNvPr id="17" name="TextBox 16"/>
          <p:cNvSpPr txBox="1"/>
          <p:nvPr/>
        </p:nvSpPr>
        <p:spPr>
          <a:xfrm>
            <a:off x="3585680" y="8076375"/>
            <a:ext cx="5137731" cy="1708160"/>
          </a:xfrm>
          <a:prstGeom prst="rect">
            <a:avLst/>
          </a:prstGeom>
          <a:noFill/>
        </p:spPr>
        <p:txBody>
          <a:bodyPr wrap="square" rtlCol="0">
            <a:spAutoFit/>
          </a:bodyPr>
          <a:lstStyle/>
          <a:p>
            <a:pPr lvl="0" algn="ctr">
              <a:lnSpc>
                <a:spcPts val="4219"/>
              </a:lnSpc>
              <a:spcBef>
                <a:spcPct val="0"/>
              </a:spcBef>
            </a:pPr>
            <a:endParaRPr lang="en-US" sz="3013" dirty="0">
              <a:solidFill>
                <a:srgbClr val="FFFFFF"/>
              </a:solidFill>
              <a:latin typeface="Livvic"/>
              <a:ea typeface="Livvic"/>
              <a:cs typeface="Livvic"/>
              <a:sym typeface="Livvic"/>
            </a:endParaRPr>
          </a:p>
          <a:p>
            <a:pPr lvl="0" algn="ctr">
              <a:lnSpc>
                <a:spcPts val="4219"/>
              </a:lnSpc>
              <a:spcBef>
                <a:spcPct val="0"/>
              </a:spcBef>
            </a:pPr>
            <a:r>
              <a:rPr lang="en-US" sz="3013" dirty="0">
                <a:solidFill>
                  <a:srgbClr val="FFFFFF"/>
                </a:solidFill>
                <a:effectLst>
                  <a:outerShdw blurRad="38100" dist="38100" dir="2700000" algn="tl">
                    <a:srgbClr val="000000">
                      <a:alpha val="43137"/>
                    </a:srgbClr>
                  </a:outerShdw>
                </a:effectLst>
                <a:latin typeface="Livvic"/>
                <a:ea typeface="Livvic"/>
                <a:cs typeface="Livvic"/>
                <a:sym typeface="Livvic"/>
              </a:rPr>
              <a:t>By Mohamed </a:t>
            </a:r>
            <a:r>
              <a:rPr lang="en-US" sz="3013" dirty="0" err="1">
                <a:solidFill>
                  <a:srgbClr val="FFFFFF"/>
                </a:solidFill>
                <a:effectLst>
                  <a:outerShdw blurRad="38100" dist="38100" dir="2700000" algn="tl">
                    <a:srgbClr val="000000">
                      <a:alpha val="43137"/>
                    </a:srgbClr>
                  </a:outerShdw>
                </a:effectLst>
                <a:latin typeface="Livvic"/>
                <a:ea typeface="Livvic"/>
                <a:cs typeface="Livvic"/>
                <a:sym typeface="Livvic"/>
              </a:rPr>
              <a:t>ahmed</a:t>
            </a:r>
            <a:r>
              <a:rPr lang="en-US" sz="3013" dirty="0">
                <a:solidFill>
                  <a:srgbClr val="FFFFFF"/>
                </a:solidFill>
                <a:effectLst>
                  <a:outerShdw blurRad="38100" dist="38100" dir="2700000" algn="tl">
                    <a:srgbClr val="000000">
                      <a:alpha val="43137"/>
                    </a:srgbClr>
                  </a:outerShdw>
                </a:effectLst>
                <a:latin typeface="Livvic"/>
                <a:ea typeface="Livvic"/>
                <a:cs typeface="Livvic"/>
                <a:sym typeface="Livvic"/>
              </a:rPr>
              <a:t> </a:t>
            </a:r>
          </a:p>
          <a:p>
            <a:pPr lvl="0" algn="ctr">
              <a:lnSpc>
                <a:spcPts val="4219"/>
              </a:lnSpc>
              <a:spcBef>
                <a:spcPct val="0"/>
              </a:spcBef>
            </a:pPr>
            <a:r>
              <a:rPr lang="en-US" sz="3013" dirty="0">
                <a:solidFill>
                  <a:srgbClr val="FFFFFF"/>
                </a:solidFill>
                <a:effectLst>
                  <a:outerShdw blurRad="38100" dist="38100" dir="2700000" algn="tl">
                    <a:srgbClr val="000000">
                      <a:alpha val="43137"/>
                    </a:srgbClr>
                  </a:outerShdw>
                </a:effectLst>
                <a:latin typeface="Livvic"/>
                <a:ea typeface="Livvic"/>
                <a:cs typeface="Livvic"/>
                <a:sym typeface="Livvic"/>
              </a:rPr>
              <a:t>Dr. Yasmeen </a:t>
            </a:r>
            <a:r>
              <a:rPr lang="en-US" sz="3013" dirty="0" err="1">
                <a:solidFill>
                  <a:srgbClr val="FFFFFF"/>
                </a:solidFill>
                <a:effectLst>
                  <a:outerShdw blurRad="38100" dist="38100" dir="2700000" algn="tl">
                    <a:srgbClr val="000000">
                      <a:alpha val="43137"/>
                    </a:srgbClr>
                  </a:outerShdw>
                </a:effectLst>
                <a:latin typeface="Livvic"/>
                <a:ea typeface="Livvic"/>
                <a:cs typeface="Livvic"/>
                <a:sym typeface="Livvic"/>
              </a:rPr>
              <a:t>abdelmohsen</a:t>
            </a:r>
            <a:endParaRPr lang="en-US" sz="3013" dirty="0">
              <a:solidFill>
                <a:srgbClr val="FFFFFF"/>
              </a:solidFill>
              <a:effectLst>
                <a:outerShdw blurRad="38100" dist="38100" dir="2700000" algn="tl">
                  <a:srgbClr val="000000">
                    <a:alpha val="43137"/>
                  </a:srgbClr>
                </a:outerShdw>
              </a:effectLst>
              <a:latin typeface="Livvic"/>
              <a:ea typeface="Livvic"/>
              <a:cs typeface="Livvic"/>
              <a:sym typeface="Livvic"/>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4" name="TextBox 4"/>
          <p:cNvSpPr txBox="1"/>
          <p:nvPr/>
        </p:nvSpPr>
        <p:spPr>
          <a:xfrm>
            <a:off x="838200" y="1149927"/>
            <a:ext cx="6931471" cy="7899598"/>
          </a:xfrm>
          <a:prstGeom prst="rect">
            <a:avLst/>
          </a:prstGeom>
        </p:spPr>
        <p:txBody>
          <a:bodyPr lIns="0" tIns="0" rIns="0" bIns="0" rtlCol="0" anchor="t">
            <a:spAutoFit/>
          </a:bodyPr>
          <a:lstStyle/>
          <a:p>
            <a:pPr algn="ctr">
              <a:lnSpc>
                <a:spcPts val="8805"/>
              </a:lnSpc>
            </a:pPr>
            <a:r>
              <a:rPr lang="en-US" sz="6000" b="1" dirty="0" smtClean="0">
                <a:solidFill>
                  <a:srgbClr val="FFFFFF"/>
                </a:solidFill>
                <a:latin typeface="Livvic Bold"/>
                <a:ea typeface="Livvic Bold"/>
                <a:cs typeface="Livvic Bold"/>
                <a:sym typeface="Livvic Bold"/>
              </a:rPr>
              <a:t>Text </a:t>
            </a:r>
            <a:r>
              <a:rPr lang="en-US" sz="6000" b="1" dirty="0">
                <a:solidFill>
                  <a:srgbClr val="FFFFFF"/>
                </a:solidFill>
                <a:latin typeface="Livvic Bold"/>
                <a:ea typeface="Livvic Bold"/>
                <a:cs typeface="Livvic Bold"/>
                <a:sym typeface="Livvic Bold"/>
              </a:rPr>
              <a:t>preprocessing consists </a:t>
            </a:r>
            <a:r>
              <a:rPr lang="en-US" sz="6000" b="1" dirty="0" smtClean="0">
                <a:solidFill>
                  <a:srgbClr val="FFFFFF"/>
                </a:solidFill>
                <a:latin typeface="Livvic Bold"/>
                <a:ea typeface="Livvic Bold"/>
                <a:cs typeface="Livvic Bold"/>
                <a:sym typeface="Livvic Bold"/>
              </a:rPr>
              <a:t>of  : </a:t>
            </a:r>
          </a:p>
          <a:p>
            <a:pPr marL="857250" indent="-857250">
              <a:lnSpc>
                <a:spcPts val="8805"/>
              </a:lnSpc>
              <a:buFont typeface="Arial" panose="020B0604020202020204" pitchFamily="34" charset="0"/>
              <a:buChar char="•"/>
            </a:pPr>
            <a:r>
              <a:rPr lang="en-US" sz="4400" b="1" dirty="0" smtClean="0">
                <a:solidFill>
                  <a:srgbClr val="FFFFFF"/>
                </a:solidFill>
                <a:latin typeface="Livvic Bold"/>
                <a:ea typeface="Livvic Bold"/>
                <a:cs typeface="Livvic Bold"/>
                <a:sym typeface="Livvic Bold"/>
              </a:rPr>
              <a:t>Lower case </a:t>
            </a:r>
          </a:p>
          <a:p>
            <a:pPr marL="857250" indent="-857250">
              <a:lnSpc>
                <a:spcPts val="8805"/>
              </a:lnSpc>
              <a:buFont typeface="Arial" panose="020B0604020202020204" pitchFamily="34" charset="0"/>
              <a:buChar char="•"/>
            </a:pPr>
            <a:r>
              <a:rPr lang="en-US" sz="4400" b="1" dirty="0" smtClean="0">
                <a:solidFill>
                  <a:srgbClr val="FFFFFF"/>
                </a:solidFill>
                <a:latin typeface="Livvic Bold"/>
                <a:ea typeface="Livvic Bold"/>
                <a:cs typeface="Livvic Bold"/>
                <a:sym typeface="Livvic Bold"/>
              </a:rPr>
              <a:t>Tokenization </a:t>
            </a:r>
          </a:p>
          <a:p>
            <a:pPr marL="857250" indent="-857250">
              <a:lnSpc>
                <a:spcPts val="8805"/>
              </a:lnSpc>
              <a:buFont typeface="Arial" panose="020B0604020202020204" pitchFamily="34" charset="0"/>
              <a:buChar char="•"/>
            </a:pPr>
            <a:r>
              <a:rPr lang="en-US" sz="4400" b="1" dirty="0" smtClean="0">
                <a:solidFill>
                  <a:srgbClr val="FFFFFF"/>
                </a:solidFill>
                <a:latin typeface="Livvic Bold"/>
                <a:ea typeface="Livvic Bold"/>
                <a:cs typeface="Livvic Bold"/>
                <a:sym typeface="Livvic Bold"/>
              </a:rPr>
              <a:t>Lemmatization </a:t>
            </a:r>
          </a:p>
          <a:p>
            <a:pPr marL="857250" indent="-857250">
              <a:lnSpc>
                <a:spcPts val="8805"/>
              </a:lnSpc>
              <a:buFont typeface="Arial" panose="020B0604020202020204" pitchFamily="34" charset="0"/>
              <a:buChar char="•"/>
            </a:pPr>
            <a:r>
              <a:rPr lang="en-US" sz="4400" b="1" dirty="0" smtClean="0">
                <a:solidFill>
                  <a:srgbClr val="FFFFFF"/>
                </a:solidFill>
                <a:latin typeface="Livvic Bold"/>
                <a:ea typeface="Livvic Bold"/>
                <a:cs typeface="Livvic Bold"/>
                <a:sym typeface="Livvic Bold"/>
              </a:rPr>
              <a:t>Stop words removal</a:t>
            </a:r>
            <a:endParaRPr lang="en-US" sz="4400" b="1" dirty="0">
              <a:solidFill>
                <a:srgbClr val="FFFFFF"/>
              </a:solidFill>
              <a:latin typeface="Livvic Bold"/>
              <a:ea typeface="Livvic Bold"/>
              <a:cs typeface="Livvic Bold"/>
              <a:sym typeface="Livvic Bold"/>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800" y="1181100"/>
            <a:ext cx="8382000" cy="8128198"/>
          </a:xfrm>
          <a:prstGeom prst="rect">
            <a:avLst/>
          </a:prstGeom>
        </p:spPr>
      </p:pic>
      <p:grpSp>
        <p:nvGrpSpPr>
          <p:cNvPr id="6" name="Group 7"/>
          <p:cNvGrpSpPr/>
          <p:nvPr/>
        </p:nvGrpSpPr>
        <p:grpSpPr>
          <a:xfrm>
            <a:off x="152400" y="31173"/>
            <a:ext cx="2430144" cy="1592429"/>
            <a:chOff x="0" y="0"/>
            <a:chExt cx="812800" cy="812800"/>
          </a:xfrm>
        </p:grpSpPr>
        <p:sp>
          <p:nvSpPr>
            <p:cNvPr id="7"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8"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Rectangle 8"/>
          <p:cNvSpPr/>
          <p:nvPr/>
        </p:nvSpPr>
        <p:spPr>
          <a:xfrm>
            <a:off x="617593" y="0"/>
            <a:ext cx="1662635"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2881745" y="571500"/>
            <a:ext cx="13563600" cy="5257850"/>
          </a:xfrm>
          <a:prstGeom prst="rect">
            <a:avLst/>
          </a:prstGeom>
        </p:spPr>
        <p:txBody>
          <a:bodyPr wrap="square" lIns="0" tIns="0" rIns="0" bIns="0" rtlCol="0" anchor="t">
            <a:spAutoFit/>
          </a:bodyPr>
          <a:lstStyle/>
          <a:p>
            <a:pPr marL="457200" lvl="0" indent="-457200">
              <a:lnSpc>
                <a:spcPts val="8155"/>
              </a:lnSpc>
              <a:spcBef>
                <a:spcPct val="0"/>
              </a:spcBef>
              <a:buFont typeface="Arial" panose="020B0604020202020204" pitchFamily="34" charset="0"/>
              <a:buChar char="•"/>
            </a:pPr>
            <a:r>
              <a:rPr lang="en-US" sz="3200" b="1" dirty="0">
                <a:solidFill>
                  <a:srgbClr val="FFFFFF"/>
                </a:solidFill>
                <a:latin typeface="Livvic Bold"/>
                <a:ea typeface="Livvic Bold"/>
                <a:cs typeface="Livvic Bold"/>
                <a:sym typeface="Livvic Bold"/>
              </a:rPr>
              <a:t> balances the dataset by </a:t>
            </a:r>
            <a:r>
              <a:rPr lang="en-US" sz="3200" b="1" dirty="0" err="1">
                <a:solidFill>
                  <a:srgbClr val="FFFFFF"/>
                </a:solidFill>
                <a:latin typeface="Livvic Bold"/>
                <a:ea typeface="Livvic Bold"/>
                <a:cs typeface="Livvic Bold"/>
                <a:sym typeface="Livvic Bold"/>
              </a:rPr>
              <a:t>undersampling</a:t>
            </a:r>
            <a:r>
              <a:rPr lang="en-US" sz="3200" b="1" dirty="0">
                <a:solidFill>
                  <a:srgbClr val="FFFFFF"/>
                </a:solidFill>
                <a:latin typeface="Livvic Bold"/>
                <a:ea typeface="Livvic Bold"/>
                <a:cs typeface="Livvic Bold"/>
                <a:sym typeface="Livvic Bold"/>
              </a:rPr>
              <a:t> the majority emotion classes using </a:t>
            </a:r>
            <a:r>
              <a:rPr lang="en-US" sz="3200" b="1" dirty="0" err="1">
                <a:solidFill>
                  <a:srgbClr val="FFFFFF"/>
                </a:solidFill>
                <a:latin typeface="Livvic Bold"/>
                <a:ea typeface="Livvic Bold"/>
                <a:cs typeface="Livvic Bold"/>
                <a:sym typeface="Livvic Bold"/>
              </a:rPr>
              <a:t>RandomUnderSampler</a:t>
            </a:r>
            <a:r>
              <a:rPr lang="en-US" sz="3200" b="1" dirty="0">
                <a:solidFill>
                  <a:srgbClr val="FFFFFF"/>
                </a:solidFill>
                <a:latin typeface="Livvic Bold"/>
                <a:ea typeface="Livvic Bold"/>
                <a:cs typeface="Livvic Bold"/>
                <a:sym typeface="Livvic Bold"/>
              </a:rPr>
              <a:t>, then randomly selects 10,000 samples to create a smaller, balanced subset for analysis or model </a:t>
            </a:r>
            <a:r>
              <a:rPr lang="en-US" sz="3200" b="1" dirty="0" smtClean="0">
                <a:solidFill>
                  <a:srgbClr val="FFFFFF"/>
                </a:solidFill>
                <a:latin typeface="Livvic Bold"/>
                <a:ea typeface="Livvic Bold"/>
                <a:cs typeface="Livvic Bold"/>
                <a:sym typeface="Livvic Bold"/>
              </a:rPr>
              <a:t>training.</a:t>
            </a:r>
          </a:p>
          <a:p>
            <a:pPr marL="914400" lvl="1" indent="-457200">
              <a:lnSpc>
                <a:spcPts val="8155"/>
              </a:lnSpc>
              <a:spcBef>
                <a:spcPct val="0"/>
              </a:spcBef>
              <a:buFont typeface="Arial" panose="020B0604020202020204" pitchFamily="34" charset="0"/>
              <a:buChar char="•"/>
            </a:pPr>
            <a:r>
              <a:rPr lang="en-US" sz="3200" b="1" u="none" strike="noStrike" dirty="0" smtClean="0">
                <a:solidFill>
                  <a:srgbClr val="FFFFFF"/>
                </a:solidFill>
                <a:latin typeface="Livvic Bold"/>
                <a:ea typeface="Livvic Bold"/>
                <a:cs typeface="Livvic Bold"/>
                <a:sym typeface="Livvic Bold"/>
              </a:rPr>
              <a:t>Defining the X and Y</a:t>
            </a:r>
            <a:endParaRPr lang="en-US" sz="3200" b="1" u="none" strike="noStrike" dirty="0">
              <a:solidFill>
                <a:srgbClr val="FFFFFF"/>
              </a:solidFill>
              <a:latin typeface="Livvic Bold"/>
              <a:ea typeface="Livvic Bold"/>
              <a:cs typeface="Livvic Bold"/>
              <a:sym typeface="Livvic Bold"/>
            </a:endParaRPr>
          </a:p>
        </p:txBody>
      </p: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3345" y="5812032"/>
            <a:ext cx="8382000" cy="3657550"/>
          </a:xfrm>
          <a:prstGeom prst="rect">
            <a:avLst/>
          </a:prstGeom>
        </p:spPr>
      </p:pic>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3352800" y="-486998"/>
            <a:ext cx="13563600" cy="6309420"/>
          </a:xfrm>
          <a:prstGeom prst="rect">
            <a:avLst/>
          </a:prstGeom>
        </p:spPr>
        <p:txBody>
          <a:bodyPr wrap="square" lIns="0" tIns="0" rIns="0" bIns="0" rtlCol="0" anchor="t">
            <a:spAutoFit/>
          </a:bodyPr>
          <a:lstStyle/>
          <a:p>
            <a:pPr marL="457200" lvl="0" indent="-457200">
              <a:lnSpc>
                <a:spcPts val="8155"/>
              </a:lnSpc>
              <a:spcBef>
                <a:spcPct val="0"/>
              </a:spcBef>
              <a:buFont typeface="Arial" panose="020B0604020202020204" pitchFamily="34" charset="0"/>
              <a:buChar char="•"/>
            </a:pPr>
            <a:endParaRPr lang="en-US" sz="3200" dirty="0">
              <a:solidFill>
                <a:srgbClr val="FFFFFF"/>
              </a:solidFill>
              <a:latin typeface="Livvic Bold"/>
              <a:ea typeface="Livvic Bold"/>
              <a:cs typeface="Livvic Bold"/>
              <a:sym typeface="Livvic Bold"/>
            </a:endParaRPr>
          </a:p>
          <a:p>
            <a:pPr marL="457200" lvl="0" indent="-457200">
              <a:lnSpc>
                <a:spcPts val="8155"/>
              </a:lnSpc>
              <a:spcBef>
                <a:spcPct val="0"/>
              </a:spcBef>
              <a:buFont typeface="Arial" panose="020B0604020202020204" pitchFamily="34" charset="0"/>
              <a:buChar char="•"/>
            </a:pPr>
            <a:r>
              <a:rPr lang="en-US" sz="3200" dirty="0">
                <a:solidFill>
                  <a:srgbClr val="FFFFFF"/>
                </a:solidFill>
                <a:latin typeface="Livvic Bold"/>
                <a:ea typeface="Livvic Bold"/>
                <a:cs typeface="Livvic Bold"/>
                <a:sym typeface="Livvic Bold"/>
              </a:rPr>
              <a:t>Splits the x and y into train and test datasets</a:t>
            </a:r>
          </a:p>
          <a:p>
            <a:pPr marL="457200" lvl="0" indent="-457200">
              <a:lnSpc>
                <a:spcPts val="8155"/>
              </a:lnSpc>
              <a:spcBef>
                <a:spcPct val="0"/>
              </a:spcBef>
              <a:buFont typeface="Arial" panose="020B0604020202020204" pitchFamily="34" charset="0"/>
              <a:buChar char="•"/>
            </a:pPr>
            <a:r>
              <a:rPr lang="en-US" sz="3200" b="1" dirty="0" smtClean="0">
                <a:solidFill>
                  <a:srgbClr val="FFFFFF"/>
                </a:solidFill>
                <a:latin typeface="Livvic Bold"/>
                <a:ea typeface="Livvic Bold"/>
                <a:cs typeface="Livvic Bold"/>
                <a:sym typeface="Livvic Bold"/>
              </a:rPr>
              <a:t> Converts </a:t>
            </a:r>
            <a:r>
              <a:rPr lang="en-US" sz="3200" b="1" dirty="0">
                <a:solidFill>
                  <a:srgbClr val="FFFFFF"/>
                </a:solidFill>
                <a:latin typeface="Livvic Bold"/>
                <a:ea typeface="Livvic Bold"/>
                <a:cs typeface="Livvic Bold"/>
                <a:sym typeface="Livvic Bold"/>
              </a:rPr>
              <a:t>text data into numerical feature vectors using TF-IDF (Term Frequency–Inverse Document Frequency), allowing the model to understand and learn from the importance of words in the training and testing </a:t>
            </a:r>
            <a:r>
              <a:rPr lang="en-US" sz="3200" b="1" dirty="0" smtClean="0">
                <a:solidFill>
                  <a:srgbClr val="FFFFFF"/>
                </a:solidFill>
                <a:latin typeface="Livvic Bold"/>
                <a:ea typeface="Livvic Bold"/>
                <a:cs typeface="Livvic Bold"/>
                <a:sym typeface="Livvic Bold"/>
              </a:rPr>
              <a:t>datasets.</a:t>
            </a: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6800" y="5981700"/>
            <a:ext cx="8077200" cy="3598668"/>
          </a:xfrm>
          <a:prstGeom prst="rect">
            <a:avLst/>
          </a:prstGeom>
        </p:spPr>
      </p:pic>
    </p:spTree>
    <p:extLst>
      <p:ext uri="{BB962C8B-B14F-4D97-AF65-F5344CB8AC3E}">
        <p14:creationId xmlns:p14="http://schemas.microsoft.com/office/powerpoint/2010/main" val="3122792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2039463" y="772747"/>
            <a:ext cx="13563600" cy="7360989"/>
          </a:xfrm>
          <a:prstGeom prst="rect">
            <a:avLst/>
          </a:prstGeom>
        </p:spPr>
        <p:txBody>
          <a:bodyPr wrap="square" lIns="0" tIns="0" rIns="0" bIns="0" rtlCol="0" anchor="t">
            <a:spAutoFit/>
          </a:bodyPr>
          <a:lstStyle/>
          <a:p>
            <a:pPr marL="457200" lvl="0" indent="-457200">
              <a:lnSpc>
                <a:spcPts val="8155"/>
              </a:lnSpc>
              <a:spcBef>
                <a:spcPct val="0"/>
              </a:spcBef>
              <a:buFont typeface="Arial" panose="020B0604020202020204" pitchFamily="34" charset="0"/>
              <a:buChar char="•"/>
            </a:pPr>
            <a:endParaRPr lang="en-US" sz="3200" dirty="0">
              <a:solidFill>
                <a:srgbClr val="FFFFFF"/>
              </a:solidFill>
              <a:latin typeface="Livvic Bold"/>
              <a:ea typeface="Livvic Bold"/>
              <a:cs typeface="Livvic Bold"/>
              <a:sym typeface="Livvic Bold"/>
            </a:endParaRPr>
          </a:p>
          <a:p>
            <a:pPr marL="457200" lvl="0" indent="-457200">
              <a:lnSpc>
                <a:spcPts val="8155"/>
              </a:lnSpc>
              <a:spcBef>
                <a:spcPct val="0"/>
              </a:spcBef>
              <a:buFont typeface="Arial" panose="020B0604020202020204" pitchFamily="34" charset="0"/>
              <a:buChar char="•"/>
            </a:pPr>
            <a:r>
              <a:rPr lang="en-US" sz="3200" dirty="0" smtClean="0">
                <a:solidFill>
                  <a:srgbClr val="FFFFFF"/>
                </a:solidFill>
                <a:latin typeface="Livvic Bold"/>
                <a:ea typeface="Livvic Bold"/>
                <a:cs typeface="Livvic Bold"/>
                <a:sym typeface="Livvic Bold"/>
              </a:rPr>
              <a:t>Training models :</a:t>
            </a:r>
          </a:p>
          <a:p>
            <a:pPr marL="1371600" lvl="2" indent="-457200">
              <a:lnSpc>
                <a:spcPts val="8155"/>
              </a:lnSpc>
              <a:spcBef>
                <a:spcPct val="0"/>
              </a:spcBef>
              <a:buFont typeface="Arial" panose="020B0604020202020204" pitchFamily="34" charset="0"/>
              <a:buChar char="•"/>
            </a:pPr>
            <a:r>
              <a:rPr lang="en-US" sz="3200" dirty="0" smtClean="0">
                <a:solidFill>
                  <a:srgbClr val="FFFFFF"/>
                </a:solidFill>
                <a:latin typeface="Livvic Bold"/>
                <a:ea typeface="Livvic Bold"/>
                <a:cs typeface="Livvic Bold"/>
                <a:sym typeface="Livvic Bold"/>
              </a:rPr>
              <a:t>Support vector classifier</a:t>
            </a:r>
          </a:p>
          <a:p>
            <a:pPr marL="1371600" lvl="2" indent="-457200">
              <a:lnSpc>
                <a:spcPts val="8155"/>
              </a:lnSpc>
              <a:spcBef>
                <a:spcPct val="0"/>
              </a:spcBef>
              <a:buFont typeface="Arial" panose="020B0604020202020204" pitchFamily="34" charset="0"/>
              <a:buChar char="•"/>
            </a:pPr>
            <a:r>
              <a:rPr lang="en-US" sz="3200" dirty="0" smtClean="0">
                <a:solidFill>
                  <a:srgbClr val="FFFFFF"/>
                </a:solidFill>
                <a:latin typeface="Livvic Bold"/>
                <a:ea typeface="Livvic Bold"/>
                <a:cs typeface="Livvic Bold"/>
                <a:sym typeface="Livvic Bold"/>
              </a:rPr>
              <a:t>Logistic regression</a:t>
            </a:r>
          </a:p>
          <a:p>
            <a:pPr marL="1371600" lvl="2" indent="-457200">
              <a:lnSpc>
                <a:spcPts val="8155"/>
              </a:lnSpc>
              <a:spcBef>
                <a:spcPct val="0"/>
              </a:spcBef>
              <a:buFont typeface="Arial" panose="020B0604020202020204" pitchFamily="34" charset="0"/>
              <a:buChar char="•"/>
            </a:pPr>
            <a:r>
              <a:rPr lang="en-US" sz="3200" dirty="0" smtClean="0">
                <a:solidFill>
                  <a:srgbClr val="FFFFFF"/>
                </a:solidFill>
                <a:latin typeface="Livvic Bold"/>
                <a:ea typeface="Livvic Bold"/>
                <a:cs typeface="Livvic Bold"/>
                <a:sym typeface="Livvic Bold"/>
              </a:rPr>
              <a:t>Random forest classifier</a:t>
            </a:r>
          </a:p>
          <a:p>
            <a:pPr marL="1371600" lvl="2" indent="-457200">
              <a:lnSpc>
                <a:spcPts val="8155"/>
              </a:lnSpc>
              <a:spcBef>
                <a:spcPct val="0"/>
              </a:spcBef>
              <a:buFont typeface="Arial" panose="020B0604020202020204" pitchFamily="34" charset="0"/>
              <a:buChar char="•"/>
            </a:pPr>
            <a:r>
              <a:rPr lang="en-US" sz="3200" dirty="0" smtClean="0">
                <a:solidFill>
                  <a:srgbClr val="FFFFFF"/>
                </a:solidFill>
                <a:latin typeface="Livvic Bold"/>
                <a:ea typeface="Livvic Bold"/>
                <a:cs typeface="Livvic Bold"/>
                <a:sym typeface="Livvic Bold"/>
              </a:rPr>
              <a:t>Multinomial naïve base  </a:t>
            </a:r>
            <a:endParaRPr lang="en-US" sz="3200" dirty="0">
              <a:solidFill>
                <a:srgbClr val="FFFFFF"/>
              </a:solidFill>
              <a:latin typeface="Livvic Bold"/>
              <a:ea typeface="Livvic Bold"/>
              <a:cs typeface="Livvic Bold"/>
              <a:sym typeface="Livvic Bold"/>
            </a:endParaRPr>
          </a:p>
          <a:p>
            <a:pPr marL="457200" lvl="0" indent="-457200">
              <a:lnSpc>
                <a:spcPts val="8155"/>
              </a:lnSpc>
              <a:spcBef>
                <a:spcPct val="0"/>
              </a:spcBef>
              <a:buFont typeface="Arial" panose="020B0604020202020204" pitchFamily="34" charset="0"/>
              <a:buChar char="•"/>
            </a:pPr>
            <a:r>
              <a:rPr lang="en-US" sz="3200" b="1" dirty="0" smtClean="0">
                <a:solidFill>
                  <a:srgbClr val="FFFFFF"/>
                </a:solidFill>
                <a:latin typeface="Livvic Bold"/>
                <a:ea typeface="Livvic Bold"/>
                <a:cs typeface="Livvic Bold"/>
                <a:sym typeface="Livvic Bold"/>
              </a:rPr>
              <a:t> Make some predictions </a:t>
            </a: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3600" y="571500"/>
            <a:ext cx="7888926" cy="9067800"/>
          </a:xfrm>
          <a:prstGeom prst="rect">
            <a:avLst/>
          </a:prstGeom>
        </p:spPr>
      </p:pic>
    </p:spTree>
    <p:extLst>
      <p:ext uri="{BB962C8B-B14F-4D97-AF65-F5344CB8AC3E}">
        <p14:creationId xmlns:p14="http://schemas.microsoft.com/office/powerpoint/2010/main" val="40772347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grpSp>
        <p:nvGrpSpPr>
          <p:cNvPr id="2" name="Group 2"/>
          <p:cNvGrpSpPr/>
          <p:nvPr/>
        </p:nvGrpSpPr>
        <p:grpSpPr>
          <a:xfrm>
            <a:off x="782794" y="-427784"/>
            <a:ext cx="9348677" cy="11142568"/>
            <a:chOff x="0" y="0"/>
            <a:chExt cx="12464902" cy="14856757"/>
          </a:xfrm>
        </p:grpSpPr>
        <p:pic>
          <p:nvPicPr>
            <p:cNvPr id="3" name="Picture 3"/>
            <p:cNvPicPr>
              <a:picLocks noChangeAspect="1"/>
            </p:cNvPicPr>
            <p:nvPr/>
          </p:nvPicPr>
          <p:blipFill>
            <a:blip r:embed="rId2"/>
            <a:srcRect l="22050" r="22050"/>
            <a:stretch>
              <a:fillRect/>
            </a:stretch>
          </p:blipFill>
          <p:spPr>
            <a:xfrm>
              <a:off x="0" y="0"/>
              <a:ext cx="12464902" cy="14856757"/>
            </a:xfrm>
            <a:prstGeom prst="rect">
              <a:avLst/>
            </a:prstGeom>
          </p:spPr>
        </p:pic>
      </p:grpSp>
      <p:sp>
        <p:nvSpPr>
          <p:cNvPr id="4" name="TextBox 4"/>
          <p:cNvSpPr txBox="1"/>
          <p:nvPr/>
        </p:nvSpPr>
        <p:spPr>
          <a:xfrm>
            <a:off x="10633090" y="204138"/>
            <a:ext cx="6931471" cy="5963171"/>
          </a:xfrm>
          <a:prstGeom prst="rect">
            <a:avLst/>
          </a:prstGeom>
        </p:spPr>
        <p:txBody>
          <a:bodyPr lIns="0" tIns="0" rIns="0" bIns="0" rtlCol="0" anchor="t">
            <a:spAutoFit/>
          </a:bodyPr>
          <a:lstStyle/>
          <a:p>
            <a:pPr algn="ctr">
              <a:lnSpc>
                <a:spcPts val="9325"/>
              </a:lnSpc>
            </a:pPr>
            <a:r>
              <a:rPr lang="en-US" sz="4400" b="1" dirty="0" smtClean="0">
                <a:solidFill>
                  <a:srgbClr val="FFFFFF"/>
                </a:solidFill>
                <a:latin typeface="Livvic Bold"/>
                <a:ea typeface="Livvic Bold"/>
                <a:cs typeface="Livvic Bold"/>
                <a:sym typeface="Livvic Bold"/>
              </a:rPr>
              <a:t>“ The </a:t>
            </a:r>
            <a:r>
              <a:rPr lang="en-US" sz="4400" b="1" dirty="0">
                <a:solidFill>
                  <a:srgbClr val="FFFFFF"/>
                </a:solidFill>
                <a:latin typeface="Livvic Bold"/>
                <a:ea typeface="Livvic Bold"/>
                <a:cs typeface="Livvic Bold"/>
                <a:sym typeface="Livvic Bold"/>
              </a:rPr>
              <a:t>good life is not one immune to sadness but one in which suffering contributes to our development</a:t>
            </a:r>
            <a:r>
              <a:rPr lang="en-US" sz="4400" b="1" dirty="0" smtClean="0">
                <a:solidFill>
                  <a:srgbClr val="FFFFFF"/>
                </a:solidFill>
                <a:latin typeface="Livvic Bold"/>
                <a:ea typeface="Livvic Bold"/>
                <a:cs typeface="Livvic Bold"/>
                <a:sym typeface="Livvic Bold"/>
              </a:rPr>
              <a:t>. "</a:t>
            </a:r>
            <a:endParaRPr lang="en-US" sz="4400" b="1" dirty="0">
              <a:solidFill>
                <a:srgbClr val="FFFFFF"/>
              </a:solidFill>
              <a:latin typeface="Livvic Bold"/>
              <a:ea typeface="Livvic Bold"/>
              <a:cs typeface="Livvic Bold"/>
              <a:sym typeface="Livvic Bold"/>
            </a:endParaRPr>
          </a:p>
        </p:txBody>
      </p:sp>
      <p:sp>
        <p:nvSpPr>
          <p:cNvPr id="5" name="TextBox 5"/>
          <p:cNvSpPr txBox="1"/>
          <p:nvPr/>
        </p:nvSpPr>
        <p:spPr>
          <a:xfrm>
            <a:off x="10741999" y="7112666"/>
            <a:ext cx="6931471" cy="1096775"/>
          </a:xfrm>
          <a:prstGeom prst="rect">
            <a:avLst/>
          </a:prstGeom>
        </p:spPr>
        <p:txBody>
          <a:bodyPr lIns="0" tIns="0" rIns="0" bIns="0" rtlCol="0" anchor="t">
            <a:spAutoFit/>
          </a:bodyPr>
          <a:lstStyle/>
          <a:p>
            <a:pPr algn="ctr">
              <a:lnSpc>
                <a:spcPts val="9325"/>
              </a:lnSpc>
            </a:pPr>
            <a:r>
              <a:rPr lang="en-US" sz="6000" b="1" dirty="0">
                <a:solidFill>
                  <a:srgbClr val="FFFFFF"/>
                </a:solidFill>
                <a:latin typeface="Livvic Bold"/>
                <a:ea typeface="Livvic Bold"/>
                <a:cs typeface="Livvic Bold"/>
                <a:sym typeface="Livvic Bold"/>
              </a:rPr>
              <a:t>— Alain de </a:t>
            </a:r>
            <a:r>
              <a:rPr lang="en-US" sz="6000" b="1" dirty="0" err="1">
                <a:solidFill>
                  <a:srgbClr val="FFFFFF"/>
                </a:solidFill>
                <a:latin typeface="Livvic Bold"/>
                <a:ea typeface="Livvic Bold"/>
                <a:cs typeface="Livvic Bold"/>
                <a:sym typeface="Livvic Bold"/>
              </a:rPr>
              <a:t>Botton</a:t>
            </a:r>
            <a:endParaRPr lang="en-US" sz="6000" b="1" dirty="0">
              <a:solidFill>
                <a:srgbClr val="FFFFFF"/>
              </a:solidFill>
              <a:latin typeface="Livvic Bold"/>
              <a:ea typeface="Livvic Bold"/>
              <a:cs typeface="Livvic Bold"/>
              <a:sym typeface="Livvic Bold"/>
            </a:endParaRPr>
          </a:p>
        </p:txBody>
      </p:sp>
      <p:grpSp>
        <p:nvGrpSpPr>
          <p:cNvPr id="6" name="Group 6"/>
          <p:cNvGrpSpPr/>
          <p:nvPr/>
        </p:nvGrpSpPr>
        <p:grpSpPr>
          <a:xfrm rot="-5400000">
            <a:off x="11930460" y="4943802"/>
            <a:ext cx="65778" cy="2833033"/>
            <a:chOff x="0" y="0"/>
            <a:chExt cx="87704" cy="3777377"/>
          </a:xfrm>
        </p:grpSpPr>
        <p:sp>
          <p:nvSpPr>
            <p:cNvPr id="7" name="AutoShape 7"/>
            <p:cNvSpPr/>
            <p:nvPr/>
          </p:nvSpPr>
          <p:spPr>
            <a:xfrm>
              <a:off x="0" y="0"/>
              <a:ext cx="87704" cy="3777377"/>
            </a:xfrm>
            <a:prstGeom prst="rect">
              <a:avLst/>
            </a:prstGeom>
            <a:solidFill>
              <a:srgbClr val="E4CEBB"/>
            </a:solidFill>
          </p:spPr>
        </p:sp>
      </p:grpSp>
      <p:grpSp>
        <p:nvGrpSpPr>
          <p:cNvPr id="8" name="Group 8"/>
          <p:cNvGrpSpPr/>
          <p:nvPr/>
        </p:nvGrpSpPr>
        <p:grpSpPr>
          <a:xfrm rot="-5400000">
            <a:off x="16419230" y="4943802"/>
            <a:ext cx="65778" cy="2833033"/>
            <a:chOff x="0" y="0"/>
            <a:chExt cx="87704" cy="3777377"/>
          </a:xfrm>
        </p:grpSpPr>
        <p:sp>
          <p:nvSpPr>
            <p:cNvPr id="9" name="AutoShape 9"/>
            <p:cNvSpPr/>
            <p:nvPr/>
          </p:nvSpPr>
          <p:spPr>
            <a:xfrm>
              <a:off x="0" y="0"/>
              <a:ext cx="87704" cy="3777377"/>
            </a:xfrm>
            <a:prstGeom prst="rect">
              <a:avLst/>
            </a:prstGeom>
            <a:solidFill>
              <a:srgbClr val="E4CEBB"/>
            </a:solidFill>
          </p:spPr>
        </p:sp>
      </p:grpSp>
      <p:grpSp>
        <p:nvGrpSpPr>
          <p:cNvPr id="10" name="Group 10"/>
          <p:cNvGrpSpPr/>
          <p:nvPr/>
        </p:nvGrpSpPr>
        <p:grpSpPr>
          <a:xfrm>
            <a:off x="13633739" y="6254712"/>
            <a:ext cx="211214" cy="21121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4098826" y="6254712"/>
            <a:ext cx="211214" cy="211214"/>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4567214" y="6254712"/>
            <a:ext cx="211214" cy="211214"/>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1215072" y="2324100"/>
            <a:ext cx="6553200" cy="5142113"/>
          </a:xfrm>
          <a:prstGeom prst="rect">
            <a:avLst/>
          </a:prstGeom>
        </p:spPr>
        <p:txBody>
          <a:bodyPr wrap="square" lIns="0" tIns="0" rIns="0" bIns="0" rtlCol="0" anchor="t">
            <a:spAutoFit/>
          </a:bodyPr>
          <a:lstStyle/>
          <a:p>
            <a:pPr marL="457200" lvl="0" indent="-457200">
              <a:lnSpc>
                <a:spcPts val="8155"/>
              </a:lnSpc>
              <a:spcBef>
                <a:spcPct val="0"/>
              </a:spcBef>
              <a:buFont typeface="Arial" panose="020B0604020202020204" pitchFamily="34" charset="0"/>
              <a:buChar char="•"/>
            </a:pPr>
            <a:endParaRPr lang="en-US" sz="4800" dirty="0">
              <a:solidFill>
                <a:srgbClr val="FFFFFF"/>
              </a:solidFill>
              <a:latin typeface="Livvic Bold"/>
              <a:ea typeface="Livvic Bold"/>
              <a:cs typeface="Livvic Bold"/>
              <a:sym typeface="Livvic Bold"/>
            </a:endParaRPr>
          </a:p>
          <a:p>
            <a:pPr marL="457200" lvl="0" indent="-457200">
              <a:lnSpc>
                <a:spcPts val="8155"/>
              </a:lnSpc>
              <a:spcBef>
                <a:spcPct val="0"/>
              </a:spcBef>
              <a:buFont typeface="Arial" panose="020B0604020202020204" pitchFamily="34" charset="0"/>
              <a:buChar char="•"/>
            </a:pPr>
            <a:r>
              <a:rPr lang="en-US" sz="4800" dirty="0" smtClean="0">
                <a:solidFill>
                  <a:srgbClr val="FFFFFF"/>
                </a:solidFill>
                <a:latin typeface="Livvic Bold"/>
                <a:ea typeface="Livvic Bold"/>
                <a:cs typeface="Livvic Bold"/>
                <a:sym typeface="Livvic Bold"/>
              </a:rPr>
              <a:t>For loop to calculate all classification metrics for all models </a:t>
            </a:r>
            <a:endParaRPr lang="en-US" sz="4800" b="1" dirty="0" smtClean="0">
              <a:solidFill>
                <a:srgbClr val="FFFFFF"/>
              </a:solidFill>
              <a:latin typeface="Livvic Bold"/>
              <a:ea typeface="Livvic Bold"/>
              <a:cs typeface="Livvic Bold"/>
              <a:sym typeface="Livvic Bold"/>
            </a:endParaRP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0" y="2019300"/>
            <a:ext cx="9260526" cy="6576456"/>
          </a:xfrm>
          <a:prstGeom prst="rect">
            <a:avLst/>
          </a:prstGeom>
        </p:spPr>
      </p:pic>
    </p:spTree>
    <p:extLst>
      <p:ext uri="{BB962C8B-B14F-4D97-AF65-F5344CB8AC3E}">
        <p14:creationId xmlns:p14="http://schemas.microsoft.com/office/powerpoint/2010/main" val="2390108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1215072" y="2324100"/>
            <a:ext cx="6553200" cy="4206280"/>
          </a:xfrm>
          <a:prstGeom prst="rect">
            <a:avLst/>
          </a:prstGeom>
        </p:spPr>
        <p:txBody>
          <a:bodyPr wrap="square" lIns="0" tIns="0" rIns="0" bIns="0" rtlCol="0" anchor="t">
            <a:spAutoFit/>
          </a:bodyPr>
          <a:lstStyle/>
          <a:p>
            <a:pPr marL="457200" lvl="0" indent="-457200">
              <a:lnSpc>
                <a:spcPts val="8155"/>
              </a:lnSpc>
              <a:spcBef>
                <a:spcPct val="0"/>
              </a:spcBef>
              <a:buFont typeface="Arial" panose="020B0604020202020204" pitchFamily="34" charset="0"/>
              <a:buChar char="•"/>
            </a:pPr>
            <a:endParaRPr lang="en-US" sz="4800" dirty="0">
              <a:solidFill>
                <a:srgbClr val="FFFFFF"/>
              </a:solidFill>
              <a:latin typeface="Livvic Bold"/>
              <a:ea typeface="Livvic Bold"/>
              <a:cs typeface="Livvic Bold"/>
              <a:sym typeface="Livvic Bold"/>
            </a:endParaRPr>
          </a:p>
          <a:p>
            <a:pPr marL="457200" lvl="0" indent="-457200">
              <a:lnSpc>
                <a:spcPts val="8155"/>
              </a:lnSpc>
              <a:spcBef>
                <a:spcPct val="0"/>
              </a:spcBef>
              <a:buFont typeface="Arial" panose="020B0604020202020204" pitchFamily="34" charset="0"/>
              <a:buChar char="•"/>
            </a:pPr>
            <a:r>
              <a:rPr lang="en-US" sz="4800" dirty="0" smtClean="0">
                <a:solidFill>
                  <a:srgbClr val="FFFFFF"/>
                </a:solidFill>
                <a:latin typeface="Livvic Bold"/>
                <a:ea typeface="Livvic Bold"/>
                <a:cs typeface="Livvic Bold"/>
                <a:sym typeface="Livvic Bold"/>
              </a:rPr>
              <a:t>Data frame of the metrics of all models</a:t>
            </a:r>
            <a:endParaRPr lang="en-US" sz="4800" b="1" dirty="0" smtClean="0">
              <a:solidFill>
                <a:srgbClr val="FFFFFF"/>
              </a:solidFill>
              <a:latin typeface="Livvic Bold"/>
              <a:ea typeface="Livvic Bold"/>
              <a:cs typeface="Livvic Bold"/>
              <a:sym typeface="Livvic Bold"/>
            </a:endParaRP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2781300"/>
            <a:ext cx="10820400" cy="5149778"/>
          </a:xfrm>
          <a:prstGeom prst="rect">
            <a:avLst/>
          </a:prstGeom>
        </p:spPr>
      </p:pic>
    </p:spTree>
    <p:extLst>
      <p:ext uri="{BB962C8B-B14F-4D97-AF65-F5344CB8AC3E}">
        <p14:creationId xmlns:p14="http://schemas.microsoft.com/office/powerpoint/2010/main" val="3496879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1215072" y="1481239"/>
            <a:ext cx="6553200" cy="6309420"/>
          </a:xfrm>
          <a:prstGeom prst="rect">
            <a:avLst/>
          </a:prstGeom>
        </p:spPr>
        <p:txBody>
          <a:bodyPr wrap="square" lIns="0" tIns="0" rIns="0" bIns="0" rtlCol="0" anchor="t">
            <a:spAutoFit/>
          </a:bodyPr>
          <a:lstStyle/>
          <a:p>
            <a:pPr marL="457200" lvl="0" indent="-457200">
              <a:lnSpc>
                <a:spcPts val="8155"/>
              </a:lnSpc>
              <a:spcBef>
                <a:spcPct val="0"/>
              </a:spcBef>
              <a:buFont typeface="Arial" panose="020B0604020202020204" pitchFamily="34" charset="0"/>
              <a:buChar char="•"/>
            </a:pPr>
            <a:endParaRPr lang="en-US" sz="4800" dirty="0">
              <a:solidFill>
                <a:srgbClr val="FFFFFF"/>
              </a:solidFill>
              <a:latin typeface="Livvic Bold"/>
              <a:ea typeface="Livvic Bold"/>
              <a:cs typeface="Livvic Bold"/>
              <a:sym typeface="Livvic Bold"/>
            </a:endParaRPr>
          </a:p>
          <a:p>
            <a:pPr marL="457200" lvl="0" indent="-457200">
              <a:lnSpc>
                <a:spcPts val="8155"/>
              </a:lnSpc>
              <a:spcBef>
                <a:spcPct val="0"/>
              </a:spcBef>
              <a:buFont typeface="Arial" panose="020B0604020202020204" pitchFamily="34" charset="0"/>
              <a:buChar char="•"/>
            </a:pPr>
            <a:r>
              <a:rPr lang="en-US" sz="4800" dirty="0" smtClean="0">
                <a:solidFill>
                  <a:srgbClr val="FFFFFF"/>
                </a:solidFill>
                <a:latin typeface="Livvic Bold"/>
                <a:ea typeface="Livvic Bold"/>
                <a:cs typeface="Livvic Bold"/>
                <a:sym typeface="Livvic Bold"/>
              </a:rPr>
              <a:t>For loop to print all classification metrics for all models and plot the confusion matrix</a:t>
            </a:r>
            <a:endParaRPr lang="en-US" sz="4800" b="1" dirty="0" smtClean="0">
              <a:solidFill>
                <a:srgbClr val="FFFFFF"/>
              </a:solidFill>
              <a:latin typeface="Livvic Bold"/>
              <a:ea typeface="Livvic Bold"/>
              <a:cs typeface="Livvic Bold"/>
              <a:sym typeface="Livvic Bold"/>
            </a:endParaRP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8590" y="2289689"/>
            <a:ext cx="8548809" cy="5500970"/>
          </a:xfrm>
          <a:prstGeom prst="rect">
            <a:avLst/>
          </a:prstGeom>
        </p:spPr>
      </p:pic>
    </p:spTree>
    <p:extLst>
      <p:ext uri="{BB962C8B-B14F-4D97-AF65-F5344CB8AC3E}">
        <p14:creationId xmlns:p14="http://schemas.microsoft.com/office/powerpoint/2010/main" val="344338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3810000" y="1116245"/>
            <a:ext cx="12649200" cy="1051570"/>
          </a:xfrm>
          <a:prstGeom prst="rect">
            <a:avLst/>
          </a:prstGeom>
        </p:spPr>
        <p:txBody>
          <a:bodyPr wrap="square" lIns="0" tIns="0" rIns="0" bIns="0" rtlCol="0" anchor="t">
            <a:spAutoFit/>
          </a:bodyPr>
          <a:lstStyle/>
          <a:p>
            <a:pPr marL="1371600" lvl="2" indent="-457200">
              <a:lnSpc>
                <a:spcPts val="8155"/>
              </a:lnSpc>
              <a:spcBef>
                <a:spcPct val="0"/>
              </a:spcBef>
              <a:buFont typeface="Arial" panose="020B0604020202020204" pitchFamily="34" charset="0"/>
              <a:buChar char="•"/>
            </a:pPr>
            <a:r>
              <a:rPr lang="en-US" sz="5400" dirty="0">
                <a:solidFill>
                  <a:srgbClr val="FFFFFF"/>
                </a:solidFill>
                <a:latin typeface="Livvic Bold"/>
                <a:ea typeface="Livvic Bold"/>
                <a:cs typeface="Livvic Bold"/>
                <a:sym typeface="Livvic Bold"/>
              </a:rPr>
              <a:t>Support vector classifier (%88)</a:t>
            </a: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54" y="2705100"/>
            <a:ext cx="17142246" cy="6858000"/>
          </a:xfrm>
          <a:prstGeom prst="rect">
            <a:avLst/>
          </a:prstGeom>
        </p:spPr>
      </p:pic>
    </p:spTree>
    <p:extLst>
      <p:ext uri="{BB962C8B-B14F-4D97-AF65-F5344CB8AC3E}">
        <p14:creationId xmlns:p14="http://schemas.microsoft.com/office/powerpoint/2010/main" val="38015847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3810000" y="1490786"/>
            <a:ext cx="11887200" cy="954236"/>
          </a:xfrm>
          <a:prstGeom prst="rect">
            <a:avLst/>
          </a:prstGeom>
        </p:spPr>
        <p:txBody>
          <a:bodyPr wrap="square" lIns="0" tIns="0" rIns="0" bIns="0" rtlCol="0" anchor="t">
            <a:spAutoFit/>
          </a:bodyPr>
          <a:lstStyle/>
          <a:p>
            <a:pPr marL="1371600" lvl="2" indent="-457200">
              <a:lnSpc>
                <a:spcPts val="8155"/>
              </a:lnSpc>
              <a:spcBef>
                <a:spcPct val="0"/>
              </a:spcBef>
              <a:buFont typeface="Arial" panose="020B0604020202020204" pitchFamily="34" charset="0"/>
              <a:buChar char="•"/>
            </a:pPr>
            <a:r>
              <a:rPr lang="en-US" sz="5400" dirty="0">
                <a:solidFill>
                  <a:srgbClr val="FFFFFF"/>
                </a:solidFill>
                <a:latin typeface="Livvic Bold"/>
                <a:ea typeface="Livvic Bold"/>
                <a:cs typeface="Livvic Bold"/>
                <a:sym typeface="Livvic Bold"/>
              </a:rPr>
              <a:t>Random forest </a:t>
            </a:r>
            <a:r>
              <a:rPr lang="en-US" sz="5400" dirty="0" smtClean="0">
                <a:solidFill>
                  <a:srgbClr val="FFFFFF"/>
                </a:solidFill>
                <a:latin typeface="Livvic Bold"/>
                <a:ea typeface="Livvic Bold"/>
                <a:cs typeface="Livvic Bold"/>
                <a:sym typeface="Livvic Bold"/>
              </a:rPr>
              <a:t>classifier </a:t>
            </a:r>
            <a:r>
              <a:rPr lang="en-US" sz="5400" b="1" dirty="0">
                <a:solidFill>
                  <a:srgbClr val="FFFFFF"/>
                </a:solidFill>
                <a:latin typeface="Livvic" panose="020B0604020202020204" charset="0"/>
                <a:ea typeface="Livvic Bold"/>
                <a:cs typeface="Livvic Bold"/>
                <a:sym typeface="Livvic Bold"/>
              </a:rPr>
              <a:t>(%87.9)</a:t>
            </a:r>
            <a:endParaRPr lang="en-US" sz="5400" b="1" dirty="0">
              <a:solidFill>
                <a:srgbClr val="FFFFFF"/>
              </a:solidFill>
              <a:latin typeface="Livvic Bold"/>
              <a:ea typeface="Livvic Bold"/>
              <a:cs typeface="Livvic Bold"/>
              <a:sym typeface="Livvic Bold"/>
            </a:endParaRP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536" y="3390900"/>
            <a:ext cx="17298174" cy="6324600"/>
          </a:xfrm>
          <a:prstGeom prst="rect">
            <a:avLst/>
          </a:prstGeom>
        </p:spPr>
      </p:pic>
    </p:spTree>
    <p:extLst>
      <p:ext uri="{BB962C8B-B14F-4D97-AF65-F5344CB8AC3E}">
        <p14:creationId xmlns:p14="http://schemas.microsoft.com/office/powerpoint/2010/main" val="3977766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47559" y="-262328"/>
            <a:ext cx="18742134" cy="10811656"/>
            <a:chOff x="0" y="0"/>
            <a:chExt cx="4936200" cy="2847514"/>
          </a:xfrm>
        </p:grpSpPr>
        <p:sp>
          <p:nvSpPr>
            <p:cNvPr id="4" name="Freeform 4"/>
            <p:cNvSpPr/>
            <p:nvPr/>
          </p:nvSpPr>
          <p:spPr>
            <a:xfrm>
              <a:off x="0" y="0"/>
              <a:ext cx="4936200" cy="2847514"/>
            </a:xfrm>
            <a:custGeom>
              <a:avLst/>
              <a:gdLst/>
              <a:ahLst/>
              <a:cxnLst/>
              <a:rect l="l" t="t" r="r" b="b"/>
              <a:pathLst>
                <a:path w="4936200" h="2847514">
                  <a:moveTo>
                    <a:pt x="0" y="0"/>
                  </a:moveTo>
                  <a:lnTo>
                    <a:pt x="4936200" y="0"/>
                  </a:lnTo>
                  <a:lnTo>
                    <a:pt x="4936200" y="2847514"/>
                  </a:lnTo>
                  <a:lnTo>
                    <a:pt x="0" y="2847514"/>
                  </a:lnTo>
                  <a:close/>
                </a:path>
              </a:pathLst>
            </a:custGeom>
            <a:solidFill>
              <a:srgbClr val="613424">
                <a:alpha val="24706"/>
              </a:srgbClr>
            </a:solidFill>
          </p:spPr>
        </p:sp>
        <p:sp>
          <p:nvSpPr>
            <p:cNvPr id="5" name="TextBox 5"/>
            <p:cNvSpPr txBox="1"/>
            <p:nvPr/>
          </p:nvSpPr>
          <p:spPr>
            <a:xfrm>
              <a:off x="0" y="-38100"/>
              <a:ext cx="4936200" cy="288561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9289026" y="-1793702"/>
            <a:ext cx="129048" cy="10325100"/>
            <a:chOff x="0" y="0"/>
            <a:chExt cx="172065" cy="13766800"/>
          </a:xfrm>
        </p:grpSpPr>
        <p:sp>
          <p:nvSpPr>
            <p:cNvPr id="7" name="AutoShape 7"/>
            <p:cNvSpPr/>
            <p:nvPr/>
          </p:nvSpPr>
          <p:spPr>
            <a:xfrm>
              <a:off x="0" y="0"/>
              <a:ext cx="172065" cy="13766800"/>
            </a:xfrm>
            <a:prstGeom prst="rect">
              <a:avLst/>
            </a:prstGeom>
            <a:solidFill>
              <a:srgbClr val="E4CEBB"/>
            </a:solidFill>
          </p:spPr>
        </p:sp>
      </p:grpSp>
      <p:sp>
        <p:nvSpPr>
          <p:cNvPr id="8" name="TextBox 8"/>
          <p:cNvSpPr txBox="1"/>
          <p:nvPr/>
        </p:nvSpPr>
        <p:spPr>
          <a:xfrm>
            <a:off x="4191000" y="947809"/>
            <a:ext cx="9586960" cy="1397819"/>
          </a:xfrm>
          <a:prstGeom prst="rect">
            <a:avLst/>
          </a:prstGeom>
        </p:spPr>
        <p:txBody>
          <a:bodyPr lIns="0" tIns="0" rIns="0" bIns="0" rtlCol="0" anchor="t">
            <a:spAutoFit/>
          </a:bodyPr>
          <a:lstStyle/>
          <a:p>
            <a:pPr marL="0" lvl="0" indent="0" algn="ctr">
              <a:lnSpc>
                <a:spcPts val="10872"/>
              </a:lnSpc>
            </a:pPr>
            <a:r>
              <a:rPr lang="en-US" sz="10555" spc="453" dirty="0" err="1" smtClean="0">
                <a:solidFill>
                  <a:srgbClr val="FFFFFF"/>
                </a:solidFill>
                <a:latin typeface="Bobby Jones 2"/>
                <a:ea typeface="Bobby Jones 2"/>
                <a:cs typeface="Bobby Jones 2"/>
                <a:sym typeface="Bobby Jones 2"/>
              </a:rPr>
              <a:t>InTRODUCTION</a:t>
            </a:r>
            <a:endParaRPr lang="en-US" sz="10555" spc="453" dirty="0">
              <a:solidFill>
                <a:srgbClr val="FFFFFF"/>
              </a:solidFill>
              <a:latin typeface="Bobby Jones 2"/>
              <a:ea typeface="Bobby Jones 2"/>
              <a:cs typeface="Bobby Jones 2"/>
              <a:sym typeface="Bobby Jones 2"/>
            </a:endParaRPr>
          </a:p>
        </p:txBody>
      </p:sp>
      <p:sp>
        <p:nvSpPr>
          <p:cNvPr id="9" name="TextBox 9"/>
          <p:cNvSpPr txBox="1"/>
          <p:nvPr/>
        </p:nvSpPr>
        <p:spPr>
          <a:xfrm>
            <a:off x="3960958" y="4246383"/>
            <a:ext cx="10325100" cy="3052118"/>
          </a:xfrm>
          <a:prstGeom prst="rect">
            <a:avLst/>
          </a:prstGeom>
        </p:spPr>
        <p:txBody>
          <a:bodyPr lIns="0" tIns="0" rIns="0" bIns="0" rtlCol="0" anchor="t">
            <a:spAutoFit/>
          </a:bodyPr>
          <a:lstStyle/>
          <a:p>
            <a:pPr algn="ctr">
              <a:lnSpc>
                <a:spcPts val="3390"/>
              </a:lnSpc>
              <a:spcBef>
                <a:spcPct val="0"/>
              </a:spcBef>
            </a:pPr>
            <a:r>
              <a:rPr lang="en-US" sz="3000" spc="117" dirty="0" smtClean="0">
                <a:solidFill>
                  <a:srgbClr val="FFFFFF"/>
                </a:solidFill>
                <a:latin typeface="Livvic"/>
                <a:ea typeface="Livvic"/>
                <a:cs typeface="Livvic"/>
                <a:sym typeface="Livvic"/>
              </a:rPr>
              <a:t>This </a:t>
            </a:r>
            <a:r>
              <a:rPr lang="en-US" sz="3000" spc="117" dirty="0">
                <a:solidFill>
                  <a:srgbClr val="FFFFFF"/>
                </a:solidFill>
                <a:latin typeface="Livvic"/>
                <a:ea typeface="Livvic"/>
                <a:cs typeface="Livvic"/>
                <a:sym typeface="Livvic"/>
              </a:rPr>
              <a:t>dataset contains short text samples (likely from personal posts, journal entries, or social media) labeled with emotional categories to represent the primary emotion expressed in each sentence. Each entry consists of a text field describing a personal feeling or experience, and a corresponding label field indicating the dominant emotion. </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3810000" y="1490786"/>
            <a:ext cx="11430000" cy="954236"/>
          </a:xfrm>
          <a:prstGeom prst="rect">
            <a:avLst/>
          </a:prstGeom>
        </p:spPr>
        <p:txBody>
          <a:bodyPr wrap="square" lIns="0" tIns="0" rIns="0" bIns="0" rtlCol="0" anchor="t">
            <a:spAutoFit/>
          </a:bodyPr>
          <a:lstStyle/>
          <a:p>
            <a:pPr marL="1371600" lvl="2" indent="-457200">
              <a:lnSpc>
                <a:spcPts val="8155"/>
              </a:lnSpc>
              <a:spcBef>
                <a:spcPct val="0"/>
              </a:spcBef>
              <a:buFont typeface="Arial" panose="020B0604020202020204" pitchFamily="34" charset="0"/>
              <a:buChar char="•"/>
            </a:pPr>
            <a:r>
              <a:rPr lang="en-US" sz="5400" dirty="0">
                <a:solidFill>
                  <a:srgbClr val="FFFFFF"/>
                </a:solidFill>
                <a:latin typeface="Livvic Bold"/>
                <a:ea typeface="Livvic Bold"/>
                <a:cs typeface="Livvic Bold"/>
                <a:sym typeface="Livvic Bold"/>
              </a:rPr>
              <a:t>Logistic </a:t>
            </a:r>
            <a:r>
              <a:rPr lang="en-US" sz="5400" dirty="0" smtClean="0">
                <a:solidFill>
                  <a:srgbClr val="FFFFFF"/>
                </a:solidFill>
                <a:latin typeface="Livvic Bold"/>
                <a:ea typeface="Livvic Bold"/>
                <a:cs typeface="Livvic Bold"/>
                <a:sym typeface="Livvic Bold"/>
              </a:rPr>
              <a:t>regression </a:t>
            </a:r>
            <a:r>
              <a:rPr lang="en-US" sz="5400" b="1" dirty="0">
                <a:solidFill>
                  <a:srgbClr val="FFFFFF"/>
                </a:solidFill>
                <a:latin typeface="Livvic" panose="020B0604020202020204" charset="0"/>
                <a:ea typeface="Livvic Bold"/>
                <a:cs typeface="Livvic Bold"/>
                <a:sym typeface="Livvic Bold"/>
              </a:rPr>
              <a:t>(%</a:t>
            </a:r>
            <a:r>
              <a:rPr lang="en-US" sz="5400" b="1" dirty="0" smtClean="0">
                <a:solidFill>
                  <a:srgbClr val="FFFFFF"/>
                </a:solidFill>
                <a:latin typeface="Livvic" panose="020B0604020202020204" charset="0"/>
                <a:ea typeface="Livvic Bold"/>
                <a:cs typeface="Livvic Bold"/>
                <a:sym typeface="Livvic Bold"/>
              </a:rPr>
              <a:t>87.6)</a:t>
            </a:r>
            <a:endParaRPr lang="en-US" sz="5400" b="1" dirty="0">
              <a:solidFill>
                <a:srgbClr val="FFFFFF"/>
              </a:solidFill>
              <a:latin typeface="Livvic Bold"/>
              <a:ea typeface="Livvic Bold"/>
              <a:cs typeface="Livvic Bold"/>
              <a:sym typeface="Livvic Bold"/>
            </a:endParaRP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54" y="3009900"/>
            <a:ext cx="17066046" cy="6934200"/>
          </a:xfrm>
          <a:prstGeom prst="rect">
            <a:avLst/>
          </a:prstGeom>
        </p:spPr>
      </p:pic>
    </p:spTree>
    <p:extLst>
      <p:ext uri="{BB962C8B-B14F-4D97-AF65-F5344CB8AC3E}">
        <p14:creationId xmlns:p14="http://schemas.microsoft.com/office/powerpoint/2010/main" val="2204636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3810000" y="1490786"/>
            <a:ext cx="12115800" cy="954236"/>
          </a:xfrm>
          <a:prstGeom prst="rect">
            <a:avLst/>
          </a:prstGeom>
        </p:spPr>
        <p:txBody>
          <a:bodyPr wrap="square" lIns="0" tIns="0" rIns="0" bIns="0" rtlCol="0" anchor="t">
            <a:spAutoFit/>
          </a:bodyPr>
          <a:lstStyle/>
          <a:p>
            <a:pPr marL="1371600" lvl="2" indent="-457200">
              <a:lnSpc>
                <a:spcPts val="8155"/>
              </a:lnSpc>
              <a:spcBef>
                <a:spcPct val="0"/>
              </a:spcBef>
              <a:buFont typeface="Arial" panose="020B0604020202020204" pitchFamily="34" charset="0"/>
              <a:buChar char="•"/>
            </a:pPr>
            <a:r>
              <a:rPr lang="en-US" sz="5400" dirty="0">
                <a:solidFill>
                  <a:srgbClr val="FFFFFF"/>
                </a:solidFill>
                <a:latin typeface="Livvic Bold"/>
                <a:ea typeface="Livvic Bold"/>
                <a:cs typeface="Livvic Bold"/>
                <a:sym typeface="Livvic Bold"/>
              </a:rPr>
              <a:t>Multinomial naïve </a:t>
            </a:r>
            <a:r>
              <a:rPr lang="en-US" sz="5400" dirty="0" smtClean="0">
                <a:solidFill>
                  <a:srgbClr val="FFFFFF"/>
                </a:solidFill>
                <a:latin typeface="Livvic Bold"/>
                <a:ea typeface="Livvic Bold"/>
                <a:cs typeface="Livvic Bold"/>
                <a:sym typeface="Livvic Bold"/>
              </a:rPr>
              <a:t>base </a:t>
            </a:r>
            <a:r>
              <a:rPr lang="en-US" sz="5400" b="1" dirty="0">
                <a:solidFill>
                  <a:srgbClr val="FFFFFF"/>
                </a:solidFill>
                <a:latin typeface="Livvic" panose="020B0604020202020204" charset="0"/>
                <a:ea typeface="Livvic Bold"/>
                <a:cs typeface="Livvic Bold"/>
                <a:sym typeface="Livvic Bold"/>
              </a:rPr>
              <a:t>(%</a:t>
            </a:r>
            <a:r>
              <a:rPr lang="en-US" sz="5400" b="1" dirty="0" smtClean="0">
                <a:solidFill>
                  <a:srgbClr val="FFFFFF"/>
                </a:solidFill>
                <a:latin typeface="Livvic" panose="020B0604020202020204" charset="0"/>
                <a:ea typeface="Livvic Bold"/>
                <a:cs typeface="Livvic Bold"/>
                <a:sym typeface="Livvic Bold"/>
              </a:rPr>
              <a:t>80)</a:t>
            </a:r>
            <a:r>
              <a:rPr lang="en-US" sz="5400" dirty="0" smtClean="0">
                <a:solidFill>
                  <a:srgbClr val="FFFFFF"/>
                </a:solidFill>
                <a:latin typeface="Livvic Bold"/>
                <a:ea typeface="Livvic Bold"/>
                <a:cs typeface="Livvic Bold"/>
                <a:sym typeface="Livvic Bold"/>
              </a:rPr>
              <a:t>  </a:t>
            </a:r>
            <a:endParaRPr lang="en-US" sz="5400" dirty="0">
              <a:solidFill>
                <a:srgbClr val="FFFFFF"/>
              </a:solidFill>
              <a:latin typeface="Livvic Bold"/>
              <a:ea typeface="Livvic Bold"/>
              <a:cs typeface="Livvic Bold"/>
              <a:sym typeface="Livvic Bold"/>
            </a:endParaRP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754" y="3162300"/>
            <a:ext cx="17447046" cy="6858000"/>
          </a:xfrm>
          <a:prstGeom prst="rect">
            <a:avLst/>
          </a:prstGeom>
        </p:spPr>
      </p:pic>
    </p:spTree>
    <p:extLst>
      <p:ext uri="{BB962C8B-B14F-4D97-AF65-F5344CB8AC3E}">
        <p14:creationId xmlns:p14="http://schemas.microsoft.com/office/powerpoint/2010/main" val="4474869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47559" y="-262328"/>
            <a:ext cx="18742134" cy="10811656"/>
            <a:chOff x="0" y="0"/>
            <a:chExt cx="4936200" cy="2847514"/>
          </a:xfrm>
        </p:grpSpPr>
        <p:sp>
          <p:nvSpPr>
            <p:cNvPr id="4" name="Freeform 4"/>
            <p:cNvSpPr/>
            <p:nvPr/>
          </p:nvSpPr>
          <p:spPr>
            <a:xfrm>
              <a:off x="0" y="0"/>
              <a:ext cx="4936200" cy="2847514"/>
            </a:xfrm>
            <a:custGeom>
              <a:avLst/>
              <a:gdLst/>
              <a:ahLst/>
              <a:cxnLst/>
              <a:rect l="l" t="t" r="r" b="b"/>
              <a:pathLst>
                <a:path w="4936200" h="2847514">
                  <a:moveTo>
                    <a:pt x="0" y="0"/>
                  </a:moveTo>
                  <a:lnTo>
                    <a:pt x="4936200" y="0"/>
                  </a:lnTo>
                  <a:lnTo>
                    <a:pt x="4936200" y="2847514"/>
                  </a:lnTo>
                  <a:lnTo>
                    <a:pt x="0" y="2847514"/>
                  </a:lnTo>
                  <a:close/>
                </a:path>
              </a:pathLst>
            </a:custGeom>
            <a:solidFill>
              <a:srgbClr val="613424">
                <a:alpha val="24706"/>
              </a:srgbClr>
            </a:solidFill>
          </p:spPr>
        </p:sp>
        <p:sp>
          <p:nvSpPr>
            <p:cNvPr id="5" name="TextBox 5"/>
            <p:cNvSpPr txBox="1"/>
            <p:nvPr/>
          </p:nvSpPr>
          <p:spPr>
            <a:xfrm>
              <a:off x="0" y="-38100"/>
              <a:ext cx="4936200" cy="288561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9289026" y="-1793702"/>
            <a:ext cx="129048" cy="10325100"/>
            <a:chOff x="0" y="0"/>
            <a:chExt cx="172065" cy="13766800"/>
          </a:xfrm>
        </p:grpSpPr>
        <p:sp>
          <p:nvSpPr>
            <p:cNvPr id="7" name="AutoShape 7"/>
            <p:cNvSpPr/>
            <p:nvPr/>
          </p:nvSpPr>
          <p:spPr>
            <a:xfrm>
              <a:off x="0" y="0"/>
              <a:ext cx="172065" cy="13766800"/>
            </a:xfrm>
            <a:prstGeom prst="rect">
              <a:avLst/>
            </a:prstGeom>
            <a:solidFill>
              <a:srgbClr val="E4CEBB"/>
            </a:solidFill>
          </p:spPr>
        </p:sp>
      </p:grpSp>
      <p:sp>
        <p:nvSpPr>
          <p:cNvPr id="8" name="TextBox 8"/>
          <p:cNvSpPr txBox="1"/>
          <p:nvPr/>
        </p:nvSpPr>
        <p:spPr>
          <a:xfrm>
            <a:off x="4191000" y="947809"/>
            <a:ext cx="10858500" cy="1397819"/>
          </a:xfrm>
          <a:prstGeom prst="rect">
            <a:avLst/>
          </a:prstGeom>
        </p:spPr>
        <p:txBody>
          <a:bodyPr wrap="square" lIns="0" tIns="0" rIns="0" bIns="0" rtlCol="0" anchor="t">
            <a:spAutoFit/>
          </a:bodyPr>
          <a:lstStyle/>
          <a:p>
            <a:pPr marL="0" lvl="0" indent="0" algn="ctr">
              <a:lnSpc>
                <a:spcPts val="10872"/>
              </a:lnSpc>
            </a:pPr>
            <a:r>
              <a:rPr lang="en-US" sz="10555" spc="453" dirty="0" smtClean="0">
                <a:solidFill>
                  <a:srgbClr val="FFFFFF"/>
                </a:solidFill>
                <a:latin typeface="Bobby Jones 2"/>
                <a:ea typeface="Bobby Jones 2"/>
                <a:cs typeface="Bobby Jones 2"/>
                <a:sym typeface="Bobby Jones 2"/>
              </a:rPr>
              <a:t>ranking models</a:t>
            </a:r>
            <a:endParaRPr lang="en-US" sz="10555" spc="453" dirty="0">
              <a:solidFill>
                <a:srgbClr val="FFFFFF"/>
              </a:solidFill>
              <a:latin typeface="Bobby Jones 2"/>
              <a:ea typeface="Bobby Jones 2"/>
              <a:cs typeface="Bobby Jones 2"/>
              <a:sym typeface="Bobby Jones 2"/>
            </a:endParaRPr>
          </a:p>
        </p:txBody>
      </p:sp>
      <p:sp>
        <p:nvSpPr>
          <p:cNvPr id="9" name="TextBox 9"/>
          <p:cNvSpPr txBox="1"/>
          <p:nvPr/>
        </p:nvSpPr>
        <p:spPr>
          <a:xfrm>
            <a:off x="3295650" y="4079671"/>
            <a:ext cx="12649200" cy="4062651"/>
          </a:xfrm>
          <a:prstGeom prst="rect">
            <a:avLst/>
          </a:prstGeom>
        </p:spPr>
        <p:txBody>
          <a:bodyPr wrap="square" lIns="0" tIns="0" rIns="0" bIns="0" rtlCol="0" anchor="t">
            <a:spAutoFit/>
          </a:bodyPr>
          <a:lstStyle/>
          <a:p>
            <a:r>
              <a:rPr lang="en-US" sz="4400" dirty="0" smtClean="0">
                <a:solidFill>
                  <a:schemeClr val="bg1"/>
                </a:solidFill>
                <a:latin typeface="Livvic" panose="020B0604020202020204" charset="0"/>
              </a:rPr>
              <a:t>The best models based on classification metrics  :</a:t>
            </a:r>
            <a:endParaRPr lang="en-US" sz="4400" dirty="0">
              <a:solidFill>
                <a:schemeClr val="bg1"/>
              </a:solidFill>
              <a:latin typeface="Livvic" panose="020B0604020202020204" charset="0"/>
            </a:endParaRPr>
          </a:p>
          <a:p>
            <a:pPr marL="742950" indent="-742950" algn="ctr">
              <a:buFont typeface="+mj-lt"/>
              <a:buAutoNum type="arabicPeriod"/>
            </a:pPr>
            <a:r>
              <a:rPr lang="en-US" sz="4400" dirty="0" smtClean="0">
                <a:solidFill>
                  <a:srgbClr val="FFFFFF"/>
                </a:solidFill>
                <a:latin typeface="Livvic Bold"/>
                <a:ea typeface="Livvic Bold"/>
                <a:cs typeface="Livvic Bold"/>
                <a:sym typeface="Livvic Bold"/>
              </a:rPr>
              <a:t>Support </a:t>
            </a:r>
            <a:r>
              <a:rPr lang="en-US" sz="4400" dirty="0">
                <a:solidFill>
                  <a:srgbClr val="FFFFFF"/>
                </a:solidFill>
                <a:latin typeface="Livvic Bold"/>
                <a:ea typeface="Livvic Bold"/>
                <a:cs typeface="Livvic Bold"/>
                <a:sym typeface="Livvic Bold"/>
              </a:rPr>
              <a:t>vector </a:t>
            </a:r>
            <a:r>
              <a:rPr lang="en-US" sz="4400" dirty="0" smtClean="0">
                <a:solidFill>
                  <a:srgbClr val="FFFFFF"/>
                </a:solidFill>
                <a:latin typeface="Livvic Bold"/>
                <a:ea typeface="Livvic Bold"/>
                <a:cs typeface="Livvic Bold"/>
                <a:sym typeface="Livvic Bold"/>
              </a:rPr>
              <a:t>classifier (%88)</a:t>
            </a:r>
            <a:endParaRPr lang="en-US" sz="4400" dirty="0">
              <a:solidFill>
                <a:schemeClr val="bg1"/>
              </a:solidFill>
              <a:latin typeface="Livvic" panose="020B0604020202020204" charset="0"/>
            </a:endParaRPr>
          </a:p>
          <a:p>
            <a:pPr marL="742950" indent="-742950" algn="ctr">
              <a:buFont typeface="+mj-lt"/>
              <a:buAutoNum type="arabicPeriod"/>
            </a:pPr>
            <a:r>
              <a:rPr lang="en-US" sz="4400" dirty="0" smtClean="0">
                <a:solidFill>
                  <a:srgbClr val="FFFFFF"/>
                </a:solidFill>
                <a:latin typeface="Livvic" panose="020B0604020202020204" charset="0"/>
                <a:ea typeface="Livvic Bold"/>
                <a:cs typeface="Livvic Bold"/>
                <a:sym typeface="Livvic Bold"/>
              </a:rPr>
              <a:t>Random </a:t>
            </a:r>
            <a:r>
              <a:rPr lang="en-US" sz="4400" dirty="0">
                <a:solidFill>
                  <a:srgbClr val="FFFFFF"/>
                </a:solidFill>
                <a:latin typeface="Livvic" panose="020B0604020202020204" charset="0"/>
                <a:ea typeface="Livvic Bold"/>
                <a:cs typeface="Livvic Bold"/>
                <a:sym typeface="Livvic Bold"/>
              </a:rPr>
              <a:t>forest </a:t>
            </a:r>
            <a:r>
              <a:rPr lang="en-US" sz="4400" dirty="0" smtClean="0">
                <a:solidFill>
                  <a:srgbClr val="FFFFFF"/>
                </a:solidFill>
                <a:latin typeface="Livvic" panose="020B0604020202020204" charset="0"/>
                <a:ea typeface="Livvic Bold"/>
                <a:cs typeface="Livvic Bold"/>
                <a:sym typeface="Livvic Bold"/>
              </a:rPr>
              <a:t>classifier (%87.9)</a:t>
            </a:r>
            <a:endParaRPr lang="en-US" sz="4400" dirty="0">
              <a:solidFill>
                <a:schemeClr val="bg1"/>
              </a:solidFill>
              <a:latin typeface="Livvic" panose="020B0604020202020204" charset="0"/>
            </a:endParaRPr>
          </a:p>
          <a:p>
            <a:pPr marL="742950" indent="-742950" algn="ctr">
              <a:buFont typeface="+mj-lt"/>
              <a:buAutoNum type="arabicPeriod"/>
            </a:pPr>
            <a:r>
              <a:rPr lang="en-US" sz="4400" dirty="0" smtClean="0">
                <a:solidFill>
                  <a:srgbClr val="FFFFFF"/>
                </a:solidFill>
                <a:latin typeface="Livvic "/>
                <a:ea typeface="Livvic Bold"/>
                <a:cs typeface="Livvic Bold"/>
                <a:sym typeface="Livvic Bold"/>
              </a:rPr>
              <a:t>Logistic regression (%87.6)</a:t>
            </a:r>
            <a:endParaRPr lang="en-US" sz="4400" dirty="0">
              <a:solidFill>
                <a:schemeClr val="bg1"/>
              </a:solidFill>
              <a:latin typeface="Livvic "/>
            </a:endParaRPr>
          </a:p>
          <a:p>
            <a:pPr marL="742950" indent="-742950" algn="ctr">
              <a:buFont typeface="+mj-lt"/>
              <a:buAutoNum type="arabicPeriod"/>
            </a:pPr>
            <a:r>
              <a:rPr lang="en-US" sz="4400" dirty="0" smtClean="0">
                <a:solidFill>
                  <a:schemeClr val="bg1"/>
                </a:solidFill>
                <a:latin typeface="Livvic" panose="020B0604020202020204" charset="0"/>
              </a:rPr>
              <a:t>Multinomial </a:t>
            </a:r>
            <a:r>
              <a:rPr lang="en-US" sz="4400" dirty="0">
                <a:solidFill>
                  <a:schemeClr val="bg1"/>
                </a:solidFill>
                <a:latin typeface="Livvic" panose="020B0604020202020204" charset="0"/>
              </a:rPr>
              <a:t>naïve base </a:t>
            </a:r>
            <a:r>
              <a:rPr lang="en-US" sz="4400" dirty="0" smtClean="0">
                <a:solidFill>
                  <a:schemeClr val="bg1"/>
                </a:solidFill>
                <a:latin typeface="Livvic" panose="020B0604020202020204" charset="0"/>
              </a:rPr>
              <a:t>(%80)</a:t>
            </a:r>
            <a:endParaRPr lang="en-US" sz="4400" dirty="0">
              <a:solidFill>
                <a:schemeClr val="bg1"/>
              </a:solidFill>
              <a:latin typeface="Livvic" panose="020B0604020202020204" charset="0"/>
            </a:endParaRPr>
          </a:p>
          <a:p>
            <a:pPr algn="ctr"/>
            <a:r>
              <a:rPr lang="en-US" sz="4400" b="1" dirty="0" smtClean="0">
                <a:solidFill>
                  <a:schemeClr val="bg1"/>
                </a:solidFill>
                <a:latin typeface="Livvic" panose="020B0604020202020204" charset="0"/>
              </a:rPr>
              <a:t>Total running time = 3.40 minutes</a:t>
            </a:r>
          </a:p>
        </p:txBody>
      </p:sp>
    </p:spTree>
    <p:extLst>
      <p:ext uri="{BB962C8B-B14F-4D97-AF65-F5344CB8AC3E}">
        <p14:creationId xmlns:p14="http://schemas.microsoft.com/office/powerpoint/2010/main" val="24343960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2841607" y="662329"/>
            <a:ext cx="13182600" cy="7208448"/>
          </a:xfrm>
          <a:prstGeom prst="rect">
            <a:avLst/>
          </a:prstGeom>
        </p:spPr>
        <p:txBody>
          <a:bodyPr wrap="square" lIns="0" tIns="0" rIns="0" bIns="0" rtlCol="0" anchor="t">
            <a:spAutoFit/>
          </a:bodyPr>
          <a:lstStyle/>
          <a:p>
            <a:pPr marL="1371600" lvl="2" indent="-457200">
              <a:lnSpc>
                <a:spcPts val="8155"/>
              </a:lnSpc>
              <a:spcBef>
                <a:spcPct val="0"/>
              </a:spcBef>
              <a:buFont typeface="Arial" panose="020B0604020202020204" pitchFamily="34" charset="0"/>
              <a:buChar char="•"/>
            </a:pPr>
            <a:r>
              <a:rPr lang="en-US" sz="4000" dirty="0">
                <a:solidFill>
                  <a:srgbClr val="FFFFFF"/>
                </a:solidFill>
                <a:latin typeface="Livvic Bold"/>
                <a:ea typeface="Livvic Bold"/>
                <a:cs typeface="Livvic Bold"/>
                <a:sym typeface="Livvic Bold"/>
              </a:rPr>
              <a:t>We measured the model's performance on the test data to check for overfitting. The test score is high and closely matches the training score, indicating that the model is generalizing well and is not overfitting.</a:t>
            </a:r>
          </a:p>
          <a:p>
            <a:pPr lvl="2">
              <a:lnSpc>
                <a:spcPts val="8155"/>
              </a:lnSpc>
              <a:spcBef>
                <a:spcPct val="0"/>
              </a:spcBef>
            </a:pPr>
            <a:r>
              <a:rPr lang="en-US" sz="4000" dirty="0" smtClean="0">
                <a:solidFill>
                  <a:srgbClr val="FFFFFF"/>
                </a:solidFill>
                <a:latin typeface="Livvic Bold"/>
                <a:ea typeface="Livvic Bold"/>
                <a:cs typeface="Livvic Bold"/>
                <a:sym typeface="Livvic Bold"/>
              </a:rPr>
              <a:t> </a:t>
            </a:r>
          </a:p>
          <a:p>
            <a:pPr marL="1371600" lvl="2" indent="-457200">
              <a:lnSpc>
                <a:spcPts val="8155"/>
              </a:lnSpc>
              <a:spcBef>
                <a:spcPct val="0"/>
              </a:spcBef>
              <a:buFont typeface="Arial" panose="020B0604020202020204" pitchFamily="34" charset="0"/>
              <a:buChar char="•"/>
            </a:pPr>
            <a:endParaRPr lang="en-US" sz="4000" dirty="0">
              <a:solidFill>
                <a:srgbClr val="FFFFFF"/>
              </a:solidFill>
              <a:latin typeface="Livvic Bold"/>
              <a:ea typeface="Livvic Bold"/>
              <a:cs typeface="Livvic Bold"/>
              <a:sym typeface="Livvic Bold"/>
            </a:endParaRP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407" y="4991100"/>
            <a:ext cx="10287000" cy="4724400"/>
          </a:xfrm>
          <a:prstGeom prst="rect">
            <a:avLst/>
          </a:prstGeom>
        </p:spPr>
      </p:pic>
    </p:spTree>
    <p:extLst>
      <p:ext uri="{BB962C8B-B14F-4D97-AF65-F5344CB8AC3E}">
        <p14:creationId xmlns:p14="http://schemas.microsoft.com/office/powerpoint/2010/main" val="368434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2813898" y="645011"/>
            <a:ext cx="13182600" cy="6309420"/>
          </a:xfrm>
          <a:prstGeom prst="rect">
            <a:avLst/>
          </a:prstGeom>
        </p:spPr>
        <p:txBody>
          <a:bodyPr wrap="square" lIns="0" tIns="0" rIns="0" bIns="0" rtlCol="0" anchor="t">
            <a:spAutoFit/>
          </a:bodyPr>
          <a:lstStyle/>
          <a:p>
            <a:pPr marL="1371600" lvl="2" indent="-457200">
              <a:lnSpc>
                <a:spcPts val="8155"/>
              </a:lnSpc>
              <a:spcBef>
                <a:spcPct val="0"/>
              </a:spcBef>
              <a:buFont typeface="Arial" panose="020B0604020202020204" pitchFamily="34" charset="0"/>
              <a:buChar char="•"/>
            </a:pPr>
            <a:r>
              <a:rPr lang="en-US" sz="4000" dirty="0">
                <a:solidFill>
                  <a:srgbClr val="FFFFFF"/>
                </a:solidFill>
                <a:latin typeface="Livvic Bold"/>
                <a:ea typeface="Livvic Bold"/>
                <a:cs typeface="Livvic Bold"/>
                <a:sym typeface="Livvic Bold"/>
              </a:rPr>
              <a:t>We used the best-performing </a:t>
            </a:r>
            <a:r>
              <a:rPr lang="en-US" sz="4000" dirty="0" smtClean="0">
                <a:solidFill>
                  <a:srgbClr val="FFFFFF"/>
                </a:solidFill>
                <a:latin typeface="Livvic Bold"/>
                <a:ea typeface="Livvic Bold"/>
                <a:cs typeface="Livvic Bold"/>
                <a:sym typeface="Livvic Bold"/>
              </a:rPr>
              <a:t>model , </a:t>
            </a:r>
            <a:r>
              <a:rPr lang="en-US" sz="4000" dirty="0" smtClean="0">
                <a:solidFill>
                  <a:schemeClr val="accent2">
                    <a:lumMod val="60000"/>
                    <a:lumOff val="40000"/>
                  </a:schemeClr>
                </a:solidFill>
                <a:latin typeface="Livvic Bold"/>
                <a:ea typeface="Livvic Bold"/>
                <a:cs typeface="Livvic Bold"/>
                <a:sym typeface="Livvic Bold"/>
              </a:rPr>
              <a:t>SVC </a:t>
            </a:r>
            <a:r>
              <a:rPr lang="en-US" sz="4000" dirty="0">
                <a:solidFill>
                  <a:schemeClr val="accent2">
                    <a:lumMod val="60000"/>
                    <a:lumOff val="40000"/>
                  </a:schemeClr>
                </a:solidFill>
                <a:latin typeface="Livvic Bold"/>
                <a:ea typeface="Livvic Bold"/>
                <a:cs typeface="Livvic Bold"/>
                <a:sym typeface="Livvic Bold"/>
              </a:rPr>
              <a:t>(Support Vector Classifier</a:t>
            </a:r>
            <a:r>
              <a:rPr lang="en-US" sz="4000" dirty="0" smtClean="0">
                <a:solidFill>
                  <a:schemeClr val="accent2">
                    <a:lumMod val="60000"/>
                    <a:lumOff val="40000"/>
                  </a:schemeClr>
                </a:solidFill>
                <a:latin typeface="Livvic Bold"/>
                <a:ea typeface="Livvic Bold"/>
                <a:cs typeface="Livvic Bold"/>
                <a:sym typeface="Livvic Bold"/>
              </a:rPr>
              <a:t>) </a:t>
            </a:r>
            <a:r>
              <a:rPr lang="en-US" sz="4000" dirty="0" smtClean="0">
                <a:solidFill>
                  <a:srgbClr val="FFFFFF"/>
                </a:solidFill>
                <a:latin typeface="Livvic Bold"/>
                <a:ea typeface="Livvic Bold"/>
                <a:cs typeface="Livvic Bold"/>
                <a:sym typeface="Livvic Bold"/>
              </a:rPr>
              <a:t>, </a:t>
            </a:r>
            <a:r>
              <a:rPr lang="en-US" sz="4000" dirty="0">
                <a:solidFill>
                  <a:srgbClr val="FFFFFF"/>
                </a:solidFill>
                <a:latin typeface="Livvic Bold"/>
                <a:ea typeface="Livvic Bold"/>
                <a:cs typeface="Livvic Bold"/>
                <a:sym typeface="Livvic Bold"/>
              </a:rPr>
              <a:t>to build a function that predicts the emotions expressed in given sentences.</a:t>
            </a:r>
          </a:p>
          <a:p>
            <a:pPr lvl="2">
              <a:lnSpc>
                <a:spcPts val="8155"/>
              </a:lnSpc>
              <a:spcBef>
                <a:spcPct val="0"/>
              </a:spcBef>
            </a:pPr>
            <a:r>
              <a:rPr lang="en-US" sz="4000" dirty="0" smtClean="0">
                <a:solidFill>
                  <a:srgbClr val="FFFFFF"/>
                </a:solidFill>
                <a:latin typeface="Livvic Bold"/>
                <a:ea typeface="Livvic Bold"/>
                <a:cs typeface="Livvic Bold"/>
                <a:sym typeface="Livvic Bold"/>
              </a:rPr>
              <a:t> </a:t>
            </a:r>
          </a:p>
          <a:p>
            <a:pPr marL="1371600" lvl="2" indent="-457200">
              <a:lnSpc>
                <a:spcPts val="8155"/>
              </a:lnSpc>
              <a:spcBef>
                <a:spcPct val="0"/>
              </a:spcBef>
              <a:buFont typeface="Arial" panose="020B0604020202020204" pitchFamily="34" charset="0"/>
              <a:buChar char="•"/>
            </a:pPr>
            <a:endParaRPr lang="en-US" sz="4000" dirty="0">
              <a:solidFill>
                <a:srgbClr val="FFFFFF"/>
              </a:solidFill>
              <a:latin typeface="Livvic Bold"/>
              <a:ea typeface="Livvic Bold"/>
              <a:cs typeface="Livvic Bold"/>
              <a:sym typeface="Livvic Bold"/>
            </a:endParaRP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4991100"/>
            <a:ext cx="8520323" cy="4648200"/>
          </a:xfrm>
          <a:prstGeom prst="rect">
            <a:avLst/>
          </a:prstGeom>
        </p:spPr>
      </p:pic>
    </p:spTree>
    <p:extLst>
      <p:ext uri="{BB962C8B-B14F-4D97-AF65-F5344CB8AC3E}">
        <p14:creationId xmlns:p14="http://schemas.microsoft.com/office/powerpoint/2010/main" val="2447045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2813898" y="645011"/>
            <a:ext cx="13182600" cy="1962845"/>
          </a:xfrm>
          <a:prstGeom prst="rect">
            <a:avLst/>
          </a:prstGeom>
        </p:spPr>
        <p:txBody>
          <a:bodyPr wrap="square" lIns="0" tIns="0" rIns="0" bIns="0" rtlCol="0" anchor="t">
            <a:spAutoFit/>
          </a:bodyPr>
          <a:lstStyle/>
          <a:p>
            <a:pPr marL="1371600" lvl="2" indent="-457200">
              <a:lnSpc>
                <a:spcPts val="8155"/>
              </a:lnSpc>
              <a:spcBef>
                <a:spcPct val="0"/>
              </a:spcBef>
              <a:buFont typeface="Arial" panose="020B0604020202020204" pitchFamily="34" charset="0"/>
              <a:buChar char="•"/>
            </a:pPr>
            <a:r>
              <a:rPr lang="en-US" sz="4000" dirty="0" smtClean="0">
                <a:solidFill>
                  <a:srgbClr val="FFFFFF"/>
                </a:solidFill>
                <a:latin typeface="Livvic Bold"/>
                <a:ea typeface="Livvic Bold"/>
                <a:cs typeface="Livvic Bold"/>
                <a:sym typeface="Livvic Bold"/>
              </a:rPr>
              <a:t>Using neural networks with the LSTM</a:t>
            </a:r>
          </a:p>
          <a:p>
            <a:pPr marL="1828800" lvl="3" indent="-457200">
              <a:lnSpc>
                <a:spcPts val="8155"/>
              </a:lnSpc>
              <a:spcBef>
                <a:spcPct val="0"/>
              </a:spcBef>
              <a:buFont typeface="Arial" panose="020B0604020202020204" pitchFamily="34" charset="0"/>
              <a:buChar char="•"/>
            </a:pPr>
            <a:r>
              <a:rPr lang="en-US" sz="4000" dirty="0" smtClean="0">
                <a:solidFill>
                  <a:srgbClr val="FFFFFF"/>
                </a:solidFill>
                <a:latin typeface="Livvic Bold"/>
                <a:ea typeface="Livvic Bold"/>
                <a:cs typeface="Livvic Bold"/>
                <a:sym typeface="Livvic Bold"/>
              </a:rPr>
              <a:t>Building &amp; plotting the model and all layers </a:t>
            </a:r>
            <a:endParaRPr lang="en-US" sz="4000" dirty="0">
              <a:solidFill>
                <a:srgbClr val="FFFFFF"/>
              </a:solidFill>
              <a:latin typeface="Livvic Bold"/>
              <a:ea typeface="Livvic Bold"/>
              <a:cs typeface="Livvic Bold"/>
              <a:sym typeface="Livvic Bold"/>
            </a:endParaRP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2933700"/>
            <a:ext cx="5105400" cy="6934200"/>
          </a:xfrm>
          <a:prstGeom prst="rect">
            <a:avLst/>
          </a:prstGeom>
        </p:spPr>
      </p:pic>
    </p:spTree>
    <p:extLst>
      <p:ext uri="{BB962C8B-B14F-4D97-AF65-F5344CB8AC3E}">
        <p14:creationId xmlns:p14="http://schemas.microsoft.com/office/powerpoint/2010/main" val="3028057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10" name="TextBox 10"/>
          <p:cNvSpPr txBox="1"/>
          <p:nvPr/>
        </p:nvSpPr>
        <p:spPr>
          <a:xfrm>
            <a:off x="2813898" y="645011"/>
            <a:ext cx="13182600" cy="2103140"/>
          </a:xfrm>
          <a:prstGeom prst="rect">
            <a:avLst/>
          </a:prstGeom>
        </p:spPr>
        <p:txBody>
          <a:bodyPr wrap="square" lIns="0" tIns="0" rIns="0" bIns="0" rtlCol="0" anchor="t">
            <a:spAutoFit/>
          </a:bodyPr>
          <a:lstStyle/>
          <a:p>
            <a:pPr marL="1371600" lvl="2" indent="-457200">
              <a:lnSpc>
                <a:spcPts val="8155"/>
              </a:lnSpc>
              <a:spcBef>
                <a:spcPct val="0"/>
              </a:spcBef>
              <a:buFont typeface="Arial" panose="020B0604020202020204" pitchFamily="34" charset="0"/>
              <a:buChar char="•"/>
            </a:pPr>
            <a:r>
              <a:rPr lang="en-US" sz="4000" dirty="0" smtClean="0">
                <a:solidFill>
                  <a:srgbClr val="FFFFFF"/>
                </a:solidFill>
                <a:latin typeface="Livvic Bold"/>
                <a:ea typeface="Livvic Bold"/>
                <a:cs typeface="Livvic Bold"/>
                <a:sym typeface="Livvic Bold"/>
              </a:rPr>
              <a:t>Using neural networks with the LSTM</a:t>
            </a:r>
          </a:p>
          <a:p>
            <a:pPr marL="1828800" lvl="3" indent="-457200">
              <a:lnSpc>
                <a:spcPts val="8155"/>
              </a:lnSpc>
              <a:spcBef>
                <a:spcPct val="0"/>
              </a:spcBef>
              <a:buFont typeface="Arial" panose="020B0604020202020204" pitchFamily="34" charset="0"/>
              <a:buChar char="•"/>
            </a:pPr>
            <a:r>
              <a:rPr lang="en-US" sz="4000" dirty="0" smtClean="0">
                <a:solidFill>
                  <a:srgbClr val="FFFFFF"/>
                </a:solidFill>
                <a:latin typeface="Livvic Bold"/>
                <a:ea typeface="Livvic Bold"/>
                <a:cs typeface="Livvic Bold"/>
                <a:sym typeface="Livvic Bold"/>
              </a:rPr>
              <a:t>Model training and evaluating </a:t>
            </a:r>
            <a:endParaRPr lang="en-US" sz="4000" dirty="0">
              <a:solidFill>
                <a:srgbClr val="FFFFFF"/>
              </a:solidFill>
              <a:latin typeface="Livvic Bold"/>
              <a:ea typeface="Livvic Bold"/>
              <a:cs typeface="Livvic Bold"/>
              <a:sym typeface="Livvic Bold"/>
            </a:endParaRPr>
          </a:p>
        </p:txBody>
      </p:sp>
      <p:grpSp>
        <p:nvGrpSpPr>
          <p:cNvPr id="28" name="Group 7"/>
          <p:cNvGrpSpPr/>
          <p:nvPr/>
        </p:nvGrpSpPr>
        <p:grpSpPr>
          <a:xfrm>
            <a:off x="0" y="38100"/>
            <a:ext cx="2430144" cy="1592429"/>
            <a:chOff x="0" y="0"/>
            <a:chExt cx="812800" cy="812800"/>
          </a:xfrm>
        </p:grpSpPr>
        <p:sp>
          <p:nvSpPr>
            <p:cNvPr id="2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Rectangle 31"/>
          <p:cNvSpPr/>
          <p:nvPr/>
        </p:nvSpPr>
        <p:spPr>
          <a:xfrm>
            <a:off x="383754" y="0"/>
            <a:ext cx="1662636"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238500"/>
            <a:ext cx="10668000" cy="5791200"/>
          </a:xfrm>
          <a:prstGeom prst="rect">
            <a:avLst/>
          </a:prstGeom>
        </p:spPr>
      </p:pic>
    </p:spTree>
    <p:extLst>
      <p:ext uri="{BB962C8B-B14F-4D97-AF65-F5344CB8AC3E}">
        <p14:creationId xmlns:p14="http://schemas.microsoft.com/office/powerpoint/2010/main" val="3998417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grpSp>
        <p:nvGrpSpPr>
          <p:cNvPr id="2" name="Group 2"/>
          <p:cNvGrpSpPr/>
          <p:nvPr/>
        </p:nvGrpSpPr>
        <p:grpSpPr>
          <a:xfrm>
            <a:off x="1904131" y="-2096369"/>
            <a:ext cx="14479738" cy="1447973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3121">
                <a:alpha val="89804"/>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91749" y="-1308751"/>
            <a:ext cx="12904502" cy="1290450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46" r="-25046"/>
              </a:stretch>
            </a:blipFill>
          </p:spPr>
        </p:sp>
      </p:grpSp>
      <p:grpSp>
        <p:nvGrpSpPr>
          <p:cNvPr id="7" name="Group 7"/>
          <p:cNvGrpSpPr/>
          <p:nvPr/>
        </p:nvGrpSpPr>
        <p:grpSpPr>
          <a:xfrm>
            <a:off x="4199256" y="198756"/>
            <a:ext cx="9889488" cy="988948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831930" y="5143500"/>
            <a:ext cx="8605066" cy="2795637"/>
          </a:xfrm>
          <a:prstGeom prst="rect">
            <a:avLst/>
          </a:prstGeom>
        </p:spPr>
        <p:txBody>
          <a:bodyPr wrap="square" lIns="0" tIns="0" rIns="0" bIns="0" rtlCol="0" anchor="t">
            <a:spAutoFit/>
          </a:bodyPr>
          <a:lstStyle/>
          <a:p>
            <a:pPr algn="ctr">
              <a:lnSpc>
                <a:spcPts val="10885"/>
              </a:lnSpc>
            </a:pPr>
            <a:r>
              <a:rPr lang="en-US" sz="3200" b="1" dirty="0" smtClean="0">
                <a:solidFill>
                  <a:srgbClr val="613424"/>
                </a:solidFill>
                <a:latin typeface="Livvic Bold"/>
                <a:ea typeface="Livvic Bold"/>
                <a:cs typeface="Livvic Bold"/>
                <a:sym typeface="Livvic Bold"/>
              </a:rPr>
              <a:t>“ Emotions </a:t>
            </a:r>
            <a:r>
              <a:rPr lang="en-US" sz="3200" b="1" dirty="0">
                <a:solidFill>
                  <a:srgbClr val="613424"/>
                </a:solidFill>
                <a:latin typeface="Livvic Bold"/>
                <a:ea typeface="Livvic Bold"/>
                <a:cs typeface="Livvic Bold"/>
                <a:sym typeface="Livvic Bold"/>
              </a:rPr>
              <a:t>are not problems to be </a:t>
            </a:r>
            <a:r>
              <a:rPr lang="en-US" sz="3200" b="1" dirty="0" smtClean="0">
                <a:solidFill>
                  <a:srgbClr val="613424"/>
                </a:solidFill>
                <a:latin typeface="Livvic Bold"/>
                <a:ea typeface="Livvic Bold"/>
                <a:cs typeface="Livvic Bold"/>
                <a:sym typeface="Livvic Bold"/>
              </a:rPr>
              <a:t>solved , </a:t>
            </a:r>
            <a:r>
              <a:rPr lang="en-US" sz="3200" b="1" dirty="0">
                <a:solidFill>
                  <a:srgbClr val="613424"/>
                </a:solidFill>
                <a:latin typeface="Livvic Bold"/>
                <a:ea typeface="Livvic Bold"/>
                <a:cs typeface="Livvic Bold"/>
                <a:sym typeface="Livvic Bold"/>
              </a:rPr>
              <a:t>but signals to be understood</a:t>
            </a:r>
            <a:r>
              <a:rPr lang="en-US" sz="3200" b="1" dirty="0" smtClean="0">
                <a:solidFill>
                  <a:srgbClr val="613424"/>
                </a:solidFill>
                <a:latin typeface="Livvic Bold"/>
                <a:ea typeface="Livvic Bold"/>
                <a:cs typeface="Livvic Bold"/>
                <a:sym typeface="Livvic Bold"/>
              </a:rPr>
              <a:t>. "</a:t>
            </a:r>
            <a:endParaRPr lang="en-US" sz="3200" b="1" dirty="0">
              <a:solidFill>
                <a:srgbClr val="613424"/>
              </a:solidFill>
              <a:latin typeface="Livvic Bold"/>
              <a:ea typeface="Livvic Bold"/>
              <a:cs typeface="Livvic Bold"/>
              <a:sym typeface="Livvic Bold"/>
            </a:endParaRPr>
          </a:p>
        </p:txBody>
      </p:sp>
      <p:sp>
        <p:nvSpPr>
          <p:cNvPr id="11" name="TextBox 11"/>
          <p:cNvSpPr txBox="1"/>
          <p:nvPr/>
        </p:nvSpPr>
        <p:spPr>
          <a:xfrm>
            <a:off x="4851001" y="2462161"/>
            <a:ext cx="8585995" cy="2502288"/>
          </a:xfrm>
          <a:prstGeom prst="rect">
            <a:avLst/>
          </a:prstGeom>
        </p:spPr>
        <p:txBody>
          <a:bodyPr wrap="square" lIns="0" tIns="0" rIns="0" bIns="0" rtlCol="0" anchor="t">
            <a:spAutoFit/>
          </a:bodyPr>
          <a:lstStyle/>
          <a:p>
            <a:pPr algn="ctr">
              <a:lnSpc>
                <a:spcPts val="6355"/>
              </a:lnSpc>
            </a:pPr>
            <a:r>
              <a:rPr lang="en-US" sz="8000" b="1" dirty="0" smtClean="0">
                <a:solidFill>
                  <a:srgbClr val="613424"/>
                </a:solidFill>
                <a:latin typeface="Livvic Bold"/>
                <a:ea typeface="Livvic Bold"/>
                <a:cs typeface="Livvic Bold"/>
                <a:sym typeface="Livvic Bold"/>
              </a:rPr>
              <a:t>Thank you and </a:t>
            </a:r>
          </a:p>
          <a:p>
            <a:pPr algn="ctr">
              <a:lnSpc>
                <a:spcPts val="6355"/>
              </a:lnSpc>
            </a:pPr>
            <a:endParaRPr lang="en-US" sz="1000" b="1" dirty="0">
              <a:solidFill>
                <a:srgbClr val="613424"/>
              </a:solidFill>
              <a:latin typeface="Livvic Bold"/>
              <a:ea typeface="Livvic Bold"/>
              <a:cs typeface="Livvic Bold"/>
              <a:sym typeface="Livvic Bold"/>
            </a:endParaRPr>
          </a:p>
          <a:p>
            <a:pPr algn="ctr">
              <a:lnSpc>
                <a:spcPts val="6355"/>
              </a:lnSpc>
            </a:pPr>
            <a:r>
              <a:rPr lang="en-US" sz="8000" b="1" dirty="0" smtClean="0">
                <a:solidFill>
                  <a:srgbClr val="613424"/>
                </a:solidFill>
                <a:latin typeface="Livvic Bold"/>
                <a:ea typeface="Livvic Bold"/>
                <a:cs typeface="Livvic Bold"/>
                <a:sym typeface="Livvic Bold"/>
              </a:rPr>
              <a:t>don’t forget</a:t>
            </a:r>
            <a:endParaRPr lang="en-US" sz="8000" b="1" dirty="0">
              <a:solidFill>
                <a:srgbClr val="613424"/>
              </a:solidFill>
              <a:latin typeface="Livvic Bold"/>
              <a:ea typeface="Livvic Bold"/>
              <a:cs typeface="Livvic Bold"/>
              <a:sym typeface="Livvic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47559" y="-262328"/>
            <a:ext cx="18742134" cy="10811656"/>
            <a:chOff x="0" y="0"/>
            <a:chExt cx="4936200" cy="2847514"/>
          </a:xfrm>
        </p:grpSpPr>
        <p:sp>
          <p:nvSpPr>
            <p:cNvPr id="4" name="Freeform 4"/>
            <p:cNvSpPr/>
            <p:nvPr/>
          </p:nvSpPr>
          <p:spPr>
            <a:xfrm>
              <a:off x="0" y="0"/>
              <a:ext cx="4936200" cy="2847514"/>
            </a:xfrm>
            <a:custGeom>
              <a:avLst/>
              <a:gdLst/>
              <a:ahLst/>
              <a:cxnLst/>
              <a:rect l="l" t="t" r="r" b="b"/>
              <a:pathLst>
                <a:path w="4936200" h="2847514">
                  <a:moveTo>
                    <a:pt x="0" y="0"/>
                  </a:moveTo>
                  <a:lnTo>
                    <a:pt x="4936200" y="0"/>
                  </a:lnTo>
                  <a:lnTo>
                    <a:pt x="4936200" y="2847514"/>
                  </a:lnTo>
                  <a:lnTo>
                    <a:pt x="0" y="2847514"/>
                  </a:lnTo>
                  <a:close/>
                </a:path>
              </a:pathLst>
            </a:custGeom>
            <a:solidFill>
              <a:srgbClr val="613424">
                <a:alpha val="24706"/>
              </a:srgbClr>
            </a:solidFill>
          </p:spPr>
        </p:sp>
        <p:sp>
          <p:nvSpPr>
            <p:cNvPr id="5" name="TextBox 5"/>
            <p:cNvSpPr txBox="1"/>
            <p:nvPr/>
          </p:nvSpPr>
          <p:spPr>
            <a:xfrm>
              <a:off x="0" y="-38100"/>
              <a:ext cx="4936200" cy="2885614"/>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9289026" y="-1793702"/>
            <a:ext cx="129048" cy="10325100"/>
            <a:chOff x="0" y="0"/>
            <a:chExt cx="172065" cy="13766800"/>
          </a:xfrm>
        </p:grpSpPr>
        <p:sp>
          <p:nvSpPr>
            <p:cNvPr id="7" name="AutoShape 7"/>
            <p:cNvSpPr/>
            <p:nvPr/>
          </p:nvSpPr>
          <p:spPr>
            <a:xfrm>
              <a:off x="0" y="0"/>
              <a:ext cx="172065" cy="13766800"/>
            </a:xfrm>
            <a:prstGeom prst="rect">
              <a:avLst/>
            </a:prstGeom>
            <a:solidFill>
              <a:srgbClr val="E4CEBB"/>
            </a:solidFill>
          </p:spPr>
        </p:sp>
      </p:grpSp>
      <p:sp>
        <p:nvSpPr>
          <p:cNvPr id="8" name="TextBox 8"/>
          <p:cNvSpPr txBox="1"/>
          <p:nvPr/>
        </p:nvSpPr>
        <p:spPr>
          <a:xfrm>
            <a:off x="4191000" y="947809"/>
            <a:ext cx="9586960" cy="1397819"/>
          </a:xfrm>
          <a:prstGeom prst="rect">
            <a:avLst/>
          </a:prstGeom>
        </p:spPr>
        <p:txBody>
          <a:bodyPr lIns="0" tIns="0" rIns="0" bIns="0" rtlCol="0" anchor="t">
            <a:spAutoFit/>
          </a:bodyPr>
          <a:lstStyle/>
          <a:p>
            <a:pPr marL="0" lvl="0" indent="0" algn="ctr">
              <a:lnSpc>
                <a:spcPts val="10872"/>
              </a:lnSpc>
            </a:pPr>
            <a:r>
              <a:rPr lang="en-US" sz="10555" spc="453" dirty="0" err="1" smtClean="0">
                <a:solidFill>
                  <a:srgbClr val="FFFFFF"/>
                </a:solidFill>
                <a:latin typeface="Bobby Jones 2"/>
                <a:ea typeface="Bobby Jones 2"/>
                <a:cs typeface="Bobby Jones 2"/>
                <a:sym typeface="Bobby Jones 2"/>
              </a:rPr>
              <a:t>InTRODUCTION</a:t>
            </a:r>
            <a:endParaRPr lang="en-US" sz="10555" spc="453" dirty="0">
              <a:solidFill>
                <a:srgbClr val="FFFFFF"/>
              </a:solidFill>
              <a:latin typeface="Bobby Jones 2"/>
              <a:ea typeface="Bobby Jones 2"/>
              <a:cs typeface="Bobby Jones 2"/>
              <a:sym typeface="Bobby Jones 2"/>
            </a:endParaRPr>
          </a:p>
        </p:txBody>
      </p:sp>
      <p:sp>
        <p:nvSpPr>
          <p:cNvPr id="9" name="TextBox 9"/>
          <p:cNvSpPr txBox="1"/>
          <p:nvPr/>
        </p:nvSpPr>
        <p:spPr>
          <a:xfrm>
            <a:off x="4724400" y="4052357"/>
            <a:ext cx="10325100" cy="3447098"/>
          </a:xfrm>
          <a:prstGeom prst="rect">
            <a:avLst/>
          </a:prstGeom>
        </p:spPr>
        <p:txBody>
          <a:bodyPr lIns="0" tIns="0" rIns="0" bIns="0" rtlCol="0" anchor="t">
            <a:spAutoFit/>
          </a:bodyPr>
          <a:lstStyle/>
          <a:p>
            <a:r>
              <a:rPr lang="en-US" sz="3200" dirty="0" smtClean="0">
                <a:solidFill>
                  <a:schemeClr val="bg1"/>
                </a:solidFill>
                <a:latin typeface="Livvic" panose="020B0604020202020204" charset="0"/>
              </a:rPr>
              <a:t>The </a:t>
            </a:r>
            <a:r>
              <a:rPr lang="en-US" sz="3200" dirty="0">
                <a:solidFill>
                  <a:schemeClr val="bg1"/>
                </a:solidFill>
                <a:latin typeface="Livvic" panose="020B0604020202020204" charset="0"/>
              </a:rPr>
              <a:t>emotions are categorized into six </a:t>
            </a:r>
            <a:r>
              <a:rPr lang="en-US" sz="3200" dirty="0" smtClean="0">
                <a:solidFill>
                  <a:schemeClr val="bg1"/>
                </a:solidFill>
                <a:latin typeface="Livvic" panose="020B0604020202020204" charset="0"/>
              </a:rPr>
              <a:t>classes :</a:t>
            </a:r>
            <a:endParaRPr lang="en-US" sz="3200" dirty="0">
              <a:solidFill>
                <a:schemeClr val="bg1"/>
              </a:solidFill>
              <a:latin typeface="Livvic" panose="020B0604020202020204" charset="0"/>
            </a:endParaRPr>
          </a:p>
          <a:p>
            <a:pPr marL="457200" indent="-457200">
              <a:buFont typeface="Arial" panose="020B0604020202020204" pitchFamily="34" charset="0"/>
              <a:buChar char="•"/>
            </a:pPr>
            <a:r>
              <a:rPr lang="en-US" sz="3200" b="1" dirty="0" smtClean="0">
                <a:solidFill>
                  <a:schemeClr val="bg1"/>
                </a:solidFill>
                <a:latin typeface="Livvic" panose="020B0604020202020204" charset="0"/>
              </a:rPr>
              <a:t>0 </a:t>
            </a:r>
            <a:r>
              <a:rPr lang="en-US" sz="3200" dirty="0" smtClean="0">
                <a:solidFill>
                  <a:schemeClr val="bg1"/>
                </a:solidFill>
                <a:latin typeface="Livvic" panose="020B0604020202020204" charset="0"/>
              </a:rPr>
              <a:t>: </a:t>
            </a:r>
            <a:r>
              <a:rPr lang="en-US" sz="3200" dirty="0">
                <a:solidFill>
                  <a:schemeClr val="bg1"/>
                </a:solidFill>
                <a:latin typeface="Livvic" panose="020B0604020202020204" charset="0"/>
              </a:rPr>
              <a:t>Sadness</a:t>
            </a:r>
          </a:p>
          <a:p>
            <a:pPr marL="457200" indent="-457200">
              <a:buFont typeface="Arial" panose="020B0604020202020204" pitchFamily="34" charset="0"/>
              <a:buChar char="•"/>
            </a:pPr>
            <a:r>
              <a:rPr lang="en-US" sz="3200" b="1" dirty="0" smtClean="0">
                <a:solidFill>
                  <a:schemeClr val="bg1"/>
                </a:solidFill>
                <a:latin typeface="Livvic" panose="020B0604020202020204" charset="0"/>
              </a:rPr>
              <a:t>1 </a:t>
            </a:r>
            <a:r>
              <a:rPr lang="en-US" sz="3200" dirty="0" smtClean="0">
                <a:solidFill>
                  <a:schemeClr val="bg1"/>
                </a:solidFill>
                <a:latin typeface="Livvic" panose="020B0604020202020204" charset="0"/>
              </a:rPr>
              <a:t>: </a:t>
            </a:r>
            <a:r>
              <a:rPr lang="en-US" sz="3200" dirty="0">
                <a:solidFill>
                  <a:schemeClr val="bg1"/>
                </a:solidFill>
                <a:latin typeface="Livvic" panose="020B0604020202020204" charset="0"/>
              </a:rPr>
              <a:t>Joy</a:t>
            </a:r>
          </a:p>
          <a:p>
            <a:pPr marL="457200" indent="-457200">
              <a:buFont typeface="Arial" panose="020B0604020202020204" pitchFamily="34" charset="0"/>
              <a:buChar char="•"/>
            </a:pPr>
            <a:r>
              <a:rPr lang="en-US" sz="3200" b="1" dirty="0" smtClean="0">
                <a:solidFill>
                  <a:schemeClr val="bg1"/>
                </a:solidFill>
                <a:latin typeface="Livvic" panose="020B0604020202020204" charset="0"/>
              </a:rPr>
              <a:t>2 </a:t>
            </a:r>
            <a:r>
              <a:rPr lang="en-US" sz="3200" dirty="0" smtClean="0">
                <a:solidFill>
                  <a:schemeClr val="bg1"/>
                </a:solidFill>
                <a:latin typeface="Livvic" panose="020B0604020202020204" charset="0"/>
              </a:rPr>
              <a:t>: </a:t>
            </a:r>
            <a:r>
              <a:rPr lang="en-US" sz="3200" dirty="0">
                <a:solidFill>
                  <a:schemeClr val="bg1"/>
                </a:solidFill>
                <a:latin typeface="Livvic" panose="020B0604020202020204" charset="0"/>
              </a:rPr>
              <a:t>Love</a:t>
            </a:r>
          </a:p>
          <a:p>
            <a:pPr marL="457200" indent="-457200">
              <a:buFont typeface="Arial" panose="020B0604020202020204" pitchFamily="34" charset="0"/>
              <a:buChar char="•"/>
            </a:pPr>
            <a:r>
              <a:rPr lang="en-US" sz="3200" b="1" dirty="0" smtClean="0">
                <a:solidFill>
                  <a:schemeClr val="bg1"/>
                </a:solidFill>
                <a:latin typeface="Livvic" panose="020B0604020202020204" charset="0"/>
              </a:rPr>
              <a:t>3 </a:t>
            </a:r>
            <a:r>
              <a:rPr lang="en-US" sz="3200" dirty="0" smtClean="0">
                <a:solidFill>
                  <a:schemeClr val="bg1"/>
                </a:solidFill>
                <a:latin typeface="Livvic" panose="020B0604020202020204" charset="0"/>
              </a:rPr>
              <a:t>: </a:t>
            </a:r>
            <a:r>
              <a:rPr lang="en-US" sz="3200" dirty="0">
                <a:solidFill>
                  <a:schemeClr val="bg1"/>
                </a:solidFill>
                <a:latin typeface="Livvic" panose="020B0604020202020204" charset="0"/>
              </a:rPr>
              <a:t>Anger</a:t>
            </a:r>
          </a:p>
          <a:p>
            <a:pPr marL="457200" indent="-457200">
              <a:buFont typeface="Arial" panose="020B0604020202020204" pitchFamily="34" charset="0"/>
              <a:buChar char="•"/>
            </a:pPr>
            <a:r>
              <a:rPr lang="en-US" sz="3200" b="1" dirty="0" smtClean="0">
                <a:solidFill>
                  <a:schemeClr val="bg1"/>
                </a:solidFill>
                <a:latin typeface="Livvic" panose="020B0604020202020204" charset="0"/>
              </a:rPr>
              <a:t>4 </a:t>
            </a:r>
            <a:r>
              <a:rPr lang="en-US" sz="3200" dirty="0" smtClean="0">
                <a:solidFill>
                  <a:schemeClr val="bg1"/>
                </a:solidFill>
                <a:latin typeface="Livvic" panose="020B0604020202020204" charset="0"/>
              </a:rPr>
              <a:t>: </a:t>
            </a:r>
            <a:r>
              <a:rPr lang="en-US" sz="3200" dirty="0">
                <a:solidFill>
                  <a:schemeClr val="bg1"/>
                </a:solidFill>
                <a:latin typeface="Livvic" panose="020B0604020202020204" charset="0"/>
              </a:rPr>
              <a:t>Fear</a:t>
            </a:r>
          </a:p>
          <a:p>
            <a:pPr marL="457200" indent="-457200">
              <a:buFont typeface="Arial" panose="020B0604020202020204" pitchFamily="34" charset="0"/>
              <a:buChar char="•"/>
            </a:pPr>
            <a:r>
              <a:rPr lang="en-US" sz="3200" b="1" dirty="0" smtClean="0">
                <a:solidFill>
                  <a:schemeClr val="bg1"/>
                </a:solidFill>
                <a:latin typeface="Livvic" panose="020B0604020202020204" charset="0"/>
              </a:rPr>
              <a:t>5 </a:t>
            </a:r>
            <a:r>
              <a:rPr lang="en-US" sz="3200" dirty="0" smtClean="0">
                <a:solidFill>
                  <a:schemeClr val="bg1"/>
                </a:solidFill>
                <a:latin typeface="Livvic" panose="020B0604020202020204" charset="0"/>
              </a:rPr>
              <a:t>: </a:t>
            </a:r>
            <a:r>
              <a:rPr lang="en-US" sz="3200" dirty="0">
                <a:solidFill>
                  <a:schemeClr val="bg1"/>
                </a:solidFill>
                <a:latin typeface="Livvic" panose="020B0604020202020204" charset="0"/>
              </a:rPr>
              <a:t>Surprise</a:t>
            </a:r>
          </a:p>
        </p:txBody>
      </p:sp>
    </p:spTree>
    <p:extLst>
      <p:ext uri="{BB962C8B-B14F-4D97-AF65-F5344CB8AC3E}">
        <p14:creationId xmlns:p14="http://schemas.microsoft.com/office/powerpoint/2010/main" val="51834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sp>
      <p:grpSp>
        <p:nvGrpSpPr>
          <p:cNvPr id="3" name="Group 3"/>
          <p:cNvGrpSpPr/>
          <p:nvPr/>
        </p:nvGrpSpPr>
        <p:grpSpPr>
          <a:xfrm>
            <a:off x="-247559" y="-262328"/>
            <a:ext cx="9192773" cy="10811656"/>
            <a:chOff x="0" y="0"/>
            <a:chExt cx="2421142" cy="2847514"/>
          </a:xfrm>
        </p:grpSpPr>
        <p:sp>
          <p:nvSpPr>
            <p:cNvPr id="4" name="Freeform 4"/>
            <p:cNvSpPr/>
            <p:nvPr/>
          </p:nvSpPr>
          <p:spPr>
            <a:xfrm>
              <a:off x="0" y="0"/>
              <a:ext cx="2421142" cy="2847514"/>
            </a:xfrm>
            <a:custGeom>
              <a:avLst/>
              <a:gdLst/>
              <a:ahLst/>
              <a:cxnLst/>
              <a:rect l="l" t="t" r="r" b="b"/>
              <a:pathLst>
                <a:path w="2421142" h="2847514">
                  <a:moveTo>
                    <a:pt x="0" y="0"/>
                  </a:moveTo>
                  <a:lnTo>
                    <a:pt x="2421142" y="0"/>
                  </a:lnTo>
                  <a:lnTo>
                    <a:pt x="2421142" y="2847514"/>
                  </a:lnTo>
                  <a:lnTo>
                    <a:pt x="0" y="2847514"/>
                  </a:lnTo>
                  <a:close/>
                </a:path>
              </a:pathLst>
            </a:custGeom>
            <a:solidFill>
              <a:srgbClr val="613424">
                <a:alpha val="89804"/>
              </a:srgbClr>
            </a:solidFill>
          </p:spPr>
        </p:sp>
        <p:sp>
          <p:nvSpPr>
            <p:cNvPr id="5" name="TextBox 5"/>
            <p:cNvSpPr txBox="1"/>
            <p:nvPr/>
          </p:nvSpPr>
          <p:spPr>
            <a:xfrm>
              <a:off x="0" y="-38100"/>
              <a:ext cx="2421142" cy="2885614"/>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1025397" y="438801"/>
            <a:ext cx="6931471" cy="5963171"/>
          </a:xfrm>
          <a:prstGeom prst="rect">
            <a:avLst/>
          </a:prstGeom>
        </p:spPr>
        <p:txBody>
          <a:bodyPr lIns="0" tIns="0" rIns="0" bIns="0" rtlCol="0" anchor="t">
            <a:spAutoFit/>
          </a:bodyPr>
          <a:lstStyle/>
          <a:p>
            <a:pPr algn="ctr">
              <a:lnSpc>
                <a:spcPts val="9325"/>
              </a:lnSpc>
            </a:pPr>
            <a:r>
              <a:rPr lang="en-US" sz="4000" b="1" dirty="0" smtClean="0">
                <a:solidFill>
                  <a:srgbClr val="FFFFFF"/>
                </a:solidFill>
                <a:latin typeface="Livvic Bold"/>
                <a:ea typeface="Livvic Bold"/>
                <a:cs typeface="Livvic Bold"/>
                <a:sym typeface="Livvic Bold"/>
              </a:rPr>
              <a:t>“ We </a:t>
            </a:r>
            <a:r>
              <a:rPr lang="en-US" sz="4000" b="1" dirty="0">
                <a:solidFill>
                  <a:srgbClr val="FFFFFF"/>
                </a:solidFill>
                <a:latin typeface="Livvic Bold"/>
                <a:ea typeface="Livvic Bold"/>
                <a:cs typeface="Livvic Bold"/>
                <a:sym typeface="Livvic Bold"/>
              </a:rPr>
              <a:t>cannot selectively numb emotions; when we numb the painful emotions, we also numb the positive emotions</a:t>
            </a:r>
            <a:r>
              <a:rPr lang="en-US" sz="4000" b="1" dirty="0" smtClean="0">
                <a:solidFill>
                  <a:srgbClr val="FFFFFF"/>
                </a:solidFill>
                <a:latin typeface="Livvic Bold"/>
                <a:ea typeface="Livvic Bold"/>
                <a:cs typeface="Livvic Bold"/>
                <a:sym typeface="Livvic Bold"/>
              </a:rPr>
              <a:t>. "</a:t>
            </a:r>
            <a:endParaRPr lang="en-US" sz="4000" b="1" dirty="0">
              <a:solidFill>
                <a:srgbClr val="FFFFFF"/>
              </a:solidFill>
              <a:latin typeface="Livvic Bold"/>
              <a:ea typeface="Livvic Bold"/>
              <a:cs typeface="Livvic Bold"/>
              <a:sym typeface="Livvic Bold"/>
            </a:endParaRPr>
          </a:p>
        </p:txBody>
      </p:sp>
      <p:sp>
        <p:nvSpPr>
          <p:cNvPr id="7" name="TextBox 7"/>
          <p:cNvSpPr txBox="1"/>
          <p:nvPr/>
        </p:nvSpPr>
        <p:spPr>
          <a:xfrm>
            <a:off x="1028700" y="7112666"/>
            <a:ext cx="6931471" cy="1096775"/>
          </a:xfrm>
          <a:prstGeom prst="rect">
            <a:avLst/>
          </a:prstGeom>
        </p:spPr>
        <p:txBody>
          <a:bodyPr lIns="0" tIns="0" rIns="0" bIns="0" rtlCol="0" anchor="t">
            <a:spAutoFit/>
          </a:bodyPr>
          <a:lstStyle/>
          <a:p>
            <a:pPr algn="ctr">
              <a:lnSpc>
                <a:spcPts val="9325"/>
              </a:lnSpc>
            </a:pPr>
            <a:r>
              <a:rPr lang="en-US" sz="6600" b="1" dirty="0">
                <a:solidFill>
                  <a:srgbClr val="FFFFFF"/>
                </a:solidFill>
                <a:latin typeface="Livvic Bold"/>
                <a:ea typeface="Livvic Bold"/>
                <a:cs typeface="Livvic Bold"/>
                <a:sym typeface="Livvic Bold"/>
              </a:rPr>
              <a:t>— </a:t>
            </a:r>
            <a:r>
              <a:rPr lang="en-US" sz="6600" b="1" dirty="0" err="1">
                <a:solidFill>
                  <a:srgbClr val="FFFFFF"/>
                </a:solidFill>
                <a:latin typeface="Livvic Bold"/>
                <a:ea typeface="Livvic Bold"/>
                <a:cs typeface="Livvic Bold"/>
                <a:sym typeface="Livvic Bold"/>
              </a:rPr>
              <a:t>Brené</a:t>
            </a:r>
            <a:r>
              <a:rPr lang="en-US" sz="6600" b="1" dirty="0">
                <a:solidFill>
                  <a:srgbClr val="FFFFFF"/>
                </a:solidFill>
                <a:latin typeface="Livvic Bold"/>
                <a:ea typeface="Livvic Bold"/>
                <a:cs typeface="Livvic Bold"/>
                <a:sym typeface="Livvic Bold"/>
              </a:rPr>
              <a:t> Brown</a:t>
            </a:r>
          </a:p>
        </p:txBody>
      </p:sp>
      <p:grpSp>
        <p:nvGrpSpPr>
          <p:cNvPr id="8" name="Group 8"/>
          <p:cNvGrpSpPr/>
          <p:nvPr/>
        </p:nvGrpSpPr>
        <p:grpSpPr>
          <a:xfrm rot="-5400000">
            <a:off x="2217161" y="5118995"/>
            <a:ext cx="65778" cy="2833033"/>
            <a:chOff x="0" y="0"/>
            <a:chExt cx="87704" cy="3777377"/>
          </a:xfrm>
        </p:grpSpPr>
        <p:sp>
          <p:nvSpPr>
            <p:cNvPr id="9" name="AutoShape 9"/>
            <p:cNvSpPr/>
            <p:nvPr/>
          </p:nvSpPr>
          <p:spPr>
            <a:xfrm>
              <a:off x="0" y="0"/>
              <a:ext cx="87704" cy="3777377"/>
            </a:xfrm>
            <a:prstGeom prst="rect">
              <a:avLst/>
            </a:prstGeom>
            <a:solidFill>
              <a:srgbClr val="E4CEBB"/>
            </a:solidFill>
          </p:spPr>
        </p:sp>
      </p:grpSp>
      <p:grpSp>
        <p:nvGrpSpPr>
          <p:cNvPr id="10" name="Group 10"/>
          <p:cNvGrpSpPr/>
          <p:nvPr/>
        </p:nvGrpSpPr>
        <p:grpSpPr>
          <a:xfrm rot="-5400000">
            <a:off x="6705932" y="5118995"/>
            <a:ext cx="65778" cy="2833033"/>
            <a:chOff x="0" y="0"/>
            <a:chExt cx="87704" cy="3777377"/>
          </a:xfrm>
        </p:grpSpPr>
        <p:sp>
          <p:nvSpPr>
            <p:cNvPr id="11" name="AutoShape 11"/>
            <p:cNvSpPr/>
            <p:nvPr/>
          </p:nvSpPr>
          <p:spPr>
            <a:xfrm>
              <a:off x="0" y="0"/>
              <a:ext cx="87704" cy="3777377"/>
            </a:xfrm>
            <a:prstGeom prst="rect">
              <a:avLst/>
            </a:prstGeom>
            <a:solidFill>
              <a:srgbClr val="E4CEBB"/>
            </a:solidFill>
          </p:spPr>
        </p:sp>
      </p:grpSp>
      <p:grpSp>
        <p:nvGrpSpPr>
          <p:cNvPr id="12" name="Group 12"/>
          <p:cNvGrpSpPr/>
          <p:nvPr/>
        </p:nvGrpSpPr>
        <p:grpSpPr>
          <a:xfrm>
            <a:off x="3920440" y="6429905"/>
            <a:ext cx="211214" cy="21121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4385527" y="6429905"/>
            <a:ext cx="211214" cy="21121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4853916" y="6429905"/>
            <a:ext cx="211214" cy="21121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grpSp>
        <p:nvGrpSpPr>
          <p:cNvPr id="2" name="Group 2"/>
          <p:cNvGrpSpPr/>
          <p:nvPr/>
        </p:nvGrpSpPr>
        <p:grpSpPr>
          <a:xfrm>
            <a:off x="1904131" y="-2096369"/>
            <a:ext cx="14479738" cy="1447973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3121">
                <a:alpha val="89804"/>
              </a:srgbClr>
            </a:solidFill>
          </p:spPr>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691749" y="-1308751"/>
            <a:ext cx="12904502" cy="1290450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5000" r="-25000"/>
              </a:stretch>
            </a:blipFill>
          </p:spPr>
        </p:sp>
      </p:grpSp>
      <p:grpSp>
        <p:nvGrpSpPr>
          <p:cNvPr id="7" name="Group 7"/>
          <p:cNvGrpSpPr/>
          <p:nvPr/>
        </p:nvGrpSpPr>
        <p:grpSpPr>
          <a:xfrm>
            <a:off x="4199256" y="198756"/>
            <a:ext cx="9889488" cy="9889488"/>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5863928" y="2814987"/>
            <a:ext cx="6931471" cy="4193456"/>
          </a:xfrm>
          <a:prstGeom prst="rect">
            <a:avLst/>
          </a:prstGeom>
        </p:spPr>
        <p:txBody>
          <a:bodyPr lIns="0" tIns="0" rIns="0" bIns="0" rtlCol="0" anchor="t">
            <a:spAutoFit/>
          </a:bodyPr>
          <a:lstStyle/>
          <a:p>
            <a:pPr algn="ctr">
              <a:lnSpc>
                <a:spcPts val="10885"/>
              </a:lnSpc>
            </a:pPr>
            <a:r>
              <a:rPr lang="en-US" sz="8800" b="1" dirty="0" smtClean="0">
                <a:solidFill>
                  <a:srgbClr val="613424"/>
                </a:solidFill>
                <a:latin typeface="Livvic Bold"/>
                <a:ea typeface="Livvic Bold"/>
                <a:cs typeface="Livvic Bold"/>
                <a:sym typeface="Livvic Bold"/>
              </a:rPr>
              <a:t>Let’s move forward to codes </a:t>
            </a:r>
            <a:endParaRPr lang="en-US" sz="8800" b="1" dirty="0">
              <a:solidFill>
                <a:srgbClr val="613424"/>
              </a:solidFill>
              <a:latin typeface="Livvic Bold"/>
              <a:ea typeface="Livvic Bold"/>
              <a:cs typeface="Livvic Bold"/>
              <a:sym typeface="Livvic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888" b="-8888"/>
            </a:stretch>
          </a:blipFill>
        </p:spPr>
      </p:sp>
      <p:grpSp>
        <p:nvGrpSpPr>
          <p:cNvPr id="3" name="Group 3"/>
          <p:cNvGrpSpPr/>
          <p:nvPr/>
        </p:nvGrpSpPr>
        <p:grpSpPr>
          <a:xfrm>
            <a:off x="-1828800" y="-346621"/>
            <a:ext cx="20396753" cy="10980241"/>
            <a:chOff x="0" y="-38100"/>
            <a:chExt cx="2483052" cy="2891915"/>
          </a:xfrm>
        </p:grpSpPr>
        <p:sp>
          <p:nvSpPr>
            <p:cNvPr id="4" name="Freeform 4"/>
            <p:cNvSpPr/>
            <p:nvPr/>
          </p:nvSpPr>
          <p:spPr>
            <a:xfrm>
              <a:off x="61910" y="6301"/>
              <a:ext cx="2421142" cy="2847514"/>
            </a:xfrm>
            <a:custGeom>
              <a:avLst/>
              <a:gdLst/>
              <a:ahLst/>
              <a:cxnLst/>
              <a:rect l="l" t="t" r="r" b="b"/>
              <a:pathLst>
                <a:path w="2421142" h="2847514">
                  <a:moveTo>
                    <a:pt x="0" y="0"/>
                  </a:moveTo>
                  <a:lnTo>
                    <a:pt x="2421142" y="0"/>
                  </a:lnTo>
                  <a:lnTo>
                    <a:pt x="2421142" y="2847514"/>
                  </a:lnTo>
                  <a:lnTo>
                    <a:pt x="0" y="2847514"/>
                  </a:lnTo>
                  <a:close/>
                </a:path>
              </a:pathLst>
            </a:custGeom>
            <a:solidFill>
              <a:srgbClr val="613424">
                <a:alpha val="89804"/>
              </a:srgbClr>
            </a:solidFill>
          </p:spPr>
        </p:sp>
        <p:sp>
          <p:nvSpPr>
            <p:cNvPr id="5" name="TextBox 5"/>
            <p:cNvSpPr txBox="1"/>
            <p:nvPr/>
          </p:nvSpPr>
          <p:spPr>
            <a:xfrm>
              <a:off x="0" y="-38100"/>
              <a:ext cx="2421142" cy="2885614"/>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957464" y="1457591"/>
            <a:ext cx="6931471" cy="2590453"/>
          </a:xfrm>
          <a:prstGeom prst="rect">
            <a:avLst/>
          </a:prstGeom>
        </p:spPr>
        <p:txBody>
          <a:bodyPr lIns="0" tIns="0" rIns="0" bIns="0" rtlCol="0" anchor="t">
            <a:spAutoFit/>
          </a:bodyPr>
          <a:lstStyle/>
          <a:p>
            <a:pPr algn="ctr">
              <a:lnSpc>
                <a:spcPts val="10105"/>
              </a:lnSpc>
            </a:pPr>
            <a:r>
              <a:rPr lang="en-US" sz="7773" b="1" dirty="0" smtClean="0">
                <a:solidFill>
                  <a:srgbClr val="FFFFFF"/>
                </a:solidFill>
                <a:latin typeface="Livvic Bold"/>
                <a:ea typeface="Livvic Bold"/>
                <a:cs typeface="Livvic Bold"/>
                <a:sym typeface="Livvic Bold"/>
              </a:rPr>
              <a:t>Reading the dataset </a:t>
            </a:r>
            <a:endParaRPr lang="en-US" sz="7773" b="1" dirty="0">
              <a:solidFill>
                <a:srgbClr val="FFFFFF"/>
              </a:solidFill>
              <a:latin typeface="Livvic Bold"/>
              <a:ea typeface="Livvic Bold"/>
              <a:cs typeface="Livvic Bold"/>
              <a:sym typeface="Livvic Bold"/>
            </a:endParaRPr>
          </a:p>
        </p:txBody>
      </p:sp>
      <p:grpSp>
        <p:nvGrpSpPr>
          <p:cNvPr id="20" name="Group 20"/>
          <p:cNvGrpSpPr/>
          <p:nvPr/>
        </p:nvGrpSpPr>
        <p:grpSpPr>
          <a:xfrm rot="-5400000">
            <a:off x="3288627" y="7856669"/>
            <a:ext cx="65778" cy="2833033"/>
            <a:chOff x="0" y="0"/>
            <a:chExt cx="87704" cy="3777377"/>
          </a:xfrm>
        </p:grpSpPr>
        <p:sp>
          <p:nvSpPr>
            <p:cNvPr id="21" name="AutoShape 21"/>
            <p:cNvSpPr/>
            <p:nvPr/>
          </p:nvSpPr>
          <p:spPr>
            <a:xfrm>
              <a:off x="0" y="0"/>
              <a:ext cx="87704" cy="3777377"/>
            </a:xfrm>
            <a:prstGeom prst="rect">
              <a:avLst/>
            </a:prstGeom>
            <a:solidFill>
              <a:srgbClr val="E4CEBB"/>
            </a:solidFill>
          </p:spPr>
        </p:sp>
      </p:grpSp>
      <p:grpSp>
        <p:nvGrpSpPr>
          <p:cNvPr id="22" name="Group 22"/>
          <p:cNvGrpSpPr/>
          <p:nvPr/>
        </p:nvGrpSpPr>
        <p:grpSpPr>
          <a:xfrm rot="-5400000">
            <a:off x="7634695" y="7851718"/>
            <a:ext cx="65778" cy="2833033"/>
            <a:chOff x="0" y="0"/>
            <a:chExt cx="87704" cy="3777377"/>
          </a:xfrm>
        </p:grpSpPr>
        <p:sp>
          <p:nvSpPr>
            <p:cNvPr id="23" name="AutoShape 23"/>
            <p:cNvSpPr/>
            <p:nvPr/>
          </p:nvSpPr>
          <p:spPr>
            <a:xfrm>
              <a:off x="0" y="0"/>
              <a:ext cx="87704" cy="3777377"/>
            </a:xfrm>
            <a:prstGeom prst="rect">
              <a:avLst/>
            </a:prstGeom>
            <a:solidFill>
              <a:srgbClr val="E4CEBB"/>
            </a:solidFill>
          </p:spPr>
        </p:sp>
      </p:grpSp>
      <p:grpSp>
        <p:nvGrpSpPr>
          <p:cNvPr id="24" name="Group 24"/>
          <p:cNvGrpSpPr/>
          <p:nvPr/>
        </p:nvGrpSpPr>
        <p:grpSpPr>
          <a:xfrm>
            <a:off x="1597580" y="1766954"/>
            <a:ext cx="719767" cy="516918"/>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5491669" y="9154375"/>
            <a:ext cx="211214" cy="21121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5871368" y="9154375"/>
            <a:ext cx="211214" cy="211214"/>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395" y="4075033"/>
            <a:ext cx="12456572" cy="4953000"/>
          </a:xfrm>
          <a:prstGeom prst="rect">
            <a:avLst/>
          </a:prstGeom>
        </p:spPr>
      </p:pic>
      <p:sp>
        <p:nvSpPr>
          <p:cNvPr id="35" name="TextBox 19"/>
          <p:cNvSpPr txBox="1"/>
          <p:nvPr/>
        </p:nvSpPr>
        <p:spPr>
          <a:xfrm>
            <a:off x="10475765" y="1199306"/>
            <a:ext cx="6931471" cy="2590453"/>
          </a:xfrm>
          <a:prstGeom prst="rect">
            <a:avLst/>
          </a:prstGeom>
        </p:spPr>
        <p:txBody>
          <a:bodyPr lIns="0" tIns="0" rIns="0" bIns="0" rtlCol="0" anchor="t">
            <a:spAutoFit/>
          </a:bodyPr>
          <a:lstStyle/>
          <a:p>
            <a:pPr algn="ctr">
              <a:lnSpc>
                <a:spcPts val="10105"/>
              </a:lnSpc>
            </a:pPr>
            <a:r>
              <a:rPr lang="en-US" sz="7773" b="1" dirty="0" smtClean="0">
                <a:solidFill>
                  <a:srgbClr val="FFFFFF"/>
                </a:solidFill>
                <a:latin typeface="Livvic Bold"/>
                <a:ea typeface="Livvic Bold"/>
                <a:cs typeface="Livvic Bold"/>
                <a:sym typeface="Livvic Bold"/>
              </a:rPr>
              <a:t>Display head of the data</a:t>
            </a:r>
            <a:endParaRPr lang="en-US" sz="7773" b="1" dirty="0">
              <a:solidFill>
                <a:srgbClr val="FFFFFF"/>
              </a:solidFill>
              <a:latin typeface="Livvic Bold"/>
              <a:ea typeface="Livvic Bold"/>
              <a:cs typeface="Livvic Bold"/>
              <a:sym typeface="Livvic Bold"/>
            </a:endParaRPr>
          </a:p>
        </p:txBody>
      </p:sp>
      <p:sp>
        <p:nvSpPr>
          <p:cNvPr id="36" name="TextBox 19"/>
          <p:cNvSpPr txBox="1"/>
          <p:nvPr/>
        </p:nvSpPr>
        <p:spPr>
          <a:xfrm>
            <a:off x="13208870" y="3961080"/>
            <a:ext cx="5691222" cy="5180905"/>
          </a:xfrm>
          <a:prstGeom prst="rect">
            <a:avLst/>
          </a:prstGeom>
        </p:spPr>
        <p:txBody>
          <a:bodyPr wrap="square" lIns="0" tIns="0" rIns="0" bIns="0" rtlCol="0" anchor="t">
            <a:spAutoFit/>
          </a:bodyPr>
          <a:lstStyle/>
          <a:p>
            <a:pPr algn="ctr">
              <a:lnSpc>
                <a:spcPts val="10105"/>
              </a:lnSpc>
            </a:pPr>
            <a:r>
              <a:rPr lang="en-US" sz="4800" b="1" dirty="0" smtClean="0">
                <a:solidFill>
                  <a:srgbClr val="FFFFFF"/>
                </a:solidFill>
                <a:latin typeface="Livvic Bold"/>
                <a:ea typeface="Livvic Bold"/>
                <a:cs typeface="Livvic Bold"/>
                <a:sym typeface="Livvic Bold"/>
              </a:rPr>
              <a:t>Deleting the unnecessary column “unnamed”</a:t>
            </a:r>
            <a:endParaRPr lang="en-US" sz="4800" b="1" dirty="0">
              <a:solidFill>
                <a:srgbClr val="FFFFFF"/>
              </a:solidFill>
              <a:latin typeface="Livvic Bold"/>
              <a:ea typeface="Livvic Bold"/>
              <a:cs typeface="Livvic Bold"/>
              <a:sym typeface="Livvic Bold"/>
            </a:endParaRPr>
          </a:p>
        </p:txBody>
      </p:sp>
      <p:grpSp>
        <p:nvGrpSpPr>
          <p:cNvPr id="40" name="Group 24"/>
          <p:cNvGrpSpPr/>
          <p:nvPr/>
        </p:nvGrpSpPr>
        <p:grpSpPr>
          <a:xfrm>
            <a:off x="5106247" y="9167578"/>
            <a:ext cx="211214" cy="211214"/>
            <a:chOff x="0" y="0"/>
            <a:chExt cx="812800" cy="812800"/>
          </a:xfrm>
        </p:grpSpPr>
        <p:sp>
          <p:nvSpPr>
            <p:cNvPr id="41"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42"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3" name="Group 24"/>
          <p:cNvGrpSpPr/>
          <p:nvPr/>
        </p:nvGrpSpPr>
        <p:grpSpPr>
          <a:xfrm>
            <a:off x="9553212" y="1718493"/>
            <a:ext cx="655970" cy="516918"/>
            <a:chOff x="0" y="0"/>
            <a:chExt cx="812800" cy="812800"/>
          </a:xfrm>
        </p:grpSpPr>
        <p:sp>
          <p:nvSpPr>
            <p:cNvPr id="44"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45"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46" name="Group 24"/>
          <p:cNvGrpSpPr/>
          <p:nvPr/>
        </p:nvGrpSpPr>
        <p:grpSpPr>
          <a:xfrm>
            <a:off x="13635735" y="4583820"/>
            <a:ext cx="366268" cy="381000"/>
            <a:chOff x="0" y="0"/>
            <a:chExt cx="812800" cy="812800"/>
          </a:xfrm>
        </p:grpSpPr>
        <p:sp>
          <p:nvSpPr>
            <p:cNvPr id="47"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48"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sz="1400"/>
            </a:p>
          </p:txBody>
        </p:sp>
      </p:grpSp>
      <p:grpSp>
        <p:nvGrpSpPr>
          <p:cNvPr id="49" name="Group 7"/>
          <p:cNvGrpSpPr/>
          <p:nvPr/>
        </p:nvGrpSpPr>
        <p:grpSpPr>
          <a:xfrm>
            <a:off x="233839" y="-29319"/>
            <a:ext cx="2430144" cy="1592429"/>
            <a:chOff x="0" y="0"/>
            <a:chExt cx="812800" cy="812800"/>
          </a:xfrm>
        </p:grpSpPr>
        <p:sp>
          <p:nvSpPr>
            <p:cNvPr id="50"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51"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2" name="TextBox 19"/>
          <p:cNvSpPr txBox="1"/>
          <p:nvPr/>
        </p:nvSpPr>
        <p:spPr>
          <a:xfrm>
            <a:off x="-2016825" y="-33019"/>
            <a:ext cx="6931471" cy="1232325"/>
          </a:xfrm>
          <a:prstGeom prst="rect">
            <a:avLst/>
          </a:prstGeom>
        </p:spPr>
        <p:txBody>
          <a:bodyPr lIns="0" tIns="0" rIns="0" bIns="0" rtlCol="0" anchor="t">
            <a:spAutoFit/>
          </a:bodyPr>
          <a:lstStyle/>
          <a:p>
            <a:pPr algn="ctr">
              <a:lnSpc>
                <a:spcPts val="10885"/>
              </a:lnSpc>
            </a:pPr>
            <a:r>
              <a:rPr lang="en-US" sz="6000" b="1" dirty="0" smtClean="0">
                <a:solidFill>
                  <a:srgbClr val="613424"/>
                </a:solidFill>
                <a:latin typeface="Livvic Bold"/>
                <a:ea typeface="Livvic Bold"/>
                <a:cs typeface="Livvic Bold"/>
                <a:sym typeface="Livvic Bold"/>
              </a:rPr>
              <a:t>NLP</a:t>
            </a:r>
            <a:endParaRPr lang="en-US" sz="6000" b="1" dirty="0">
              <a:solidFill>
                <a:srgbClr val="613424"/>
              </a:solidFill>
              <a:latin typeface="Livvic Bold"/>
              <a:ea typeface="Livvic Bold"/>
              <a:cs typeface="Livvic Bold"/>
              <a:sym typeface="Livvic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247559" y="-262328"/>
            <a:ext cx="18742134" cy="10811656"/>
            <a:chOff x="0" y="0"/>
            <a:chExt cx="4936200" cy="2847514"/>
          </a:xfrm>
        </p:grpSpPr>
        <p:sp>
          <p:nvSpPr>
            <p:cNvPr id="4" name="Freeform 4"/>
            <p:cNvSpPr/>
            <p:nvPr/>
          </p:nvSpPr>
          <p:spPr>
            <a:xfrm>
              <a:off x="0" y="0"/>
              <a:ext cx="4936200" cy="2847514"/>
            </a:xfrm>
            <a:custGeom>
              <a:avLst/>
              <a:gdLst/>
              <a:ahLst/>
              <a:cxnLst/>
              <a:rect l="l" t="t" r="r" b="b"/>
              <a:pathLst>
                <a:path w="4936200" h="2847514">
                  <a:moveTo>
                    <a:pt x="0" y="0"/>
                  </a:moveTo>
                  <a:lnTo>
                    <a:pt x="4936200" y="0"/>
                  </a:lnTo>
                  <a:lnTo>
                    <a:pt x="4936200" y="2847514"/>
                  </a:lnTo>
                  <a:lnTo>
                    <a:pt x="0" y="2847514"/>
                  </a:lnTo>
                  <a:close/>
                </a:path>
              </a:pathLst>
            </a:custGeom>
            <a:solidFill>
              <a:srgbClr val="613424">
                <a:alpha val="74902"/>
              </a:srgbClr>
            </a:solidFill>
          </p:spPr>
        </p:sp>
        <p:sp>
          <p:nvSpPr>
            <p:cNvPr id="5" name="TextBox 5"/>
            <p:cNvSpPr txBox="1"/>
            <p:nvPr/>
          </p:nvSpPr>
          <p:spPr>
            <a:xfrm>
              <a:off x="0" y="-38100"/>
              <a:ext cx="4936200" cy="2885614"/>
            </a:xfrm>
            <a:prstGeom prst="rect">
              <a:avLst/>
            </a:prstGeom>
          </p:spPr>
          <p:txBody>
            <a:bodyPr lIns="50800" tIns="50800" rIns="50800" bIns="50800" rtlCol="0" anchor="ctr"/>
            <a:lstStyle/>
            <a:p>
              <a:pPr algn="ctr">
                <a:lnSpc>
                  <a:spcPts val="2659"/>
                </a:lnSpc>
              </a:pPr>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078" y="2628900"/>
            <a:ext cx="6954220" cy="3248478"/>
          </a:xfrm>
          <a:prstGeom prst="rect">
            <a:avLst/>
          </a:prstGeom>
        </p:spPr>
      </p:pic>
      <p:sp>
        <p:nvSpPr>
          <p:cNvPr id="16" name="Freeform 8"/>
          <p:cNvSpPr/>
          <p:nvPr/>
        </p:nvSpPr>
        <p:spPr>
          <a:xfrm>
            <a:off x="8646071" y="0"/>
            <a:ext cx="9889488" cy="988948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txBody>
          <a:bodyPr/>
          <a:lstStyle/>
          <a:p>
            <a:r>
              <a:rPr lang="en-US" dirty="0" err="1" smtClean="0"/>
              <a:t>jf</a:t>
            </a:r>
            <a:endParaRPr lang="en-US" dirty="0"/>
          </a:p>
        </p:txBody>
      </p:sp>
      <p:sp>
        <p:nvSpPr>
          <p:cNvPr id="17" name="TextBox 10"/>
          <p:cNvSpPr txBox="1"/>
          <p:nvPr/>
        </p:nvSpPr>
        <p:spPr>
          <a:xfrm>
            <a:off x="9207140" y="1468582"/>
            <a:ext cx="8586296" cy="8386911"/>
          </a:xfrm>
          <a:prstGeom prst="rect">
            <a:avLst/>
          </a:prstGeom>
        </p:spPr>
        <p:txBody>
          <a:bodyPr wrap="square" lIns="0" tIns="0" rIns="0" bIns="0" rtlCol="0" anchor="t">
            <a:spAutoFit/>
          </a:bodyPr>
          <a:lstStyle/>
          <a:p>
            <a:pPr marL="571500" indent="-571500" algn="ctr">
              <a:lnSpc>
                <a:spcPts val="10885"/>
              </a:lnSpc>
              <a:buFont typeface="Arial" panose="020B0604020202020204" pitchFamily="34" charset="0"/>
              <a:buChar char="•"/>
            </a:pPr>
            <a:r>
              <a:rPr lang="en-US" sz="4300" b="1" dirty="0" smtClean="0">
                <a:solidFill>
                  <a:srgbClr val="613424"/>
                </a:solidFill>
                <a:latin typeface="Livvic Bold"/>
                <a:ea typeface="Livvic Bold"/>
                <a:cs typeface="Livvic Bold"/>
                <a:sym typeface="Livvic Bold"/>
              </a:rPr>
              <a:t>converts </a:t>
            </a:r>
            <a:r>
              <a:rPr lang="en-US" sz="4300" b="1" dirty="0">
                <a:solidFill>
                  <a:srgbClr val="613424"/>
                </a:solidFill>
                <a:latin typeface="Livvic Bold"/>
                <a:ea typeface="Livvic Bold"/>
                <a:cs typeface="Livvic Bold"/>
                <a:sym typeface="Livvic Bold"/>
              </a:rPr>
              <a:t>numerical emotion labels into readable text </a:t>
            </a:r>
            <a:r>
              <a:rPr lang="en-US" sz="4300" b="1" dirty="0" smtClean="0">
                <a:solidFill>
                  <a:srgbClr val="613424"/>
                </a:solidFill>
                <a:latin typeface="Livvic Bold"/>
                <a:ea typeface="Livvic Bold"/>
                <a:cs typeface="Livvic Bold"/>
                <a:sym typeface="Livvic Bold"/>
              </a:rPr>
              <a:t>labels .</a:t>
            </a:r>
          </a:p>
          <a:p>
            <a:pPr marL="571500" indent="-571500" algn="ctr">
              <a:lnSpc>
                <a:spcPts val="10885"/>
              </a:lnSpc>
              <a:buFont typeface="Arial" panose="020B0604020202020204" pitchFamily="34" charset="0"/>
              <a:buChar char="•"/>
            </a:pPr>
            <a:r>
              <a:rPr lang="en-US" sz="4300" b="1" dirty="0" smtClean="0">
                <a:solidFill>
                  <a:srgbClr val="613424"/>
                </a:solidFill>
                <a:latin typeface="Livvic Bold"/>
                <a:ea typeface="Livvic Bold"/>
                <a:cs typeface="Livvic Bold"/>
                <a:sym typeface="Livvic Bold"/>
              </a:rPr>
              <a:t>Ensures the data doesn’t have null values .</a:t>
            </a:r>
          </a:p>
          <a:p>
            <a:pPr marL="571500" indent="-571500" algn="ctr">
              <a:lnSpc>
                <a:spcPts val="10885"/>
              </a:lnSpc>
              <a:buFont typeface="Arial" panose="020B0604020202020204" pitchFamily="34" charset="0"/>
              <a:buChar char="•"/>
            </a:pPr>
            <a:endParaRPr lang="en-US" sz="4300" b="1" dirty="0">
              <a:solidFill>
                <a:srgbClr val="613424"/>
              </a:solidFill>
              <a:latin typeface="Livvic Bold"/>
              <a:ea typeface="Livvic Bold"/>
              <a:cs typeface="Livvic Bold"/>
              <a:sym typeface="Livvic Bold"/>
            </a:endParaRPr>
          </a:p>
        </p:txBody>
      </p:sp>
      <p:grpSp>
        <p:nvGrpSpPr>
          <p:cNvPr id="18" name="Group 7"/>
          <p:cNvGrpSpPr/>
          <p:nvPr/>
        </p:nvGrpSpPr>
        <p:grpSpPr>
          <a:xfrm>
            <a:off x="233839" y="-29319"/>
            <a:ext cx="2430144" cy="1592429"/>
            <a:chOff x="0" y="0"/>
            <a:chExt cx="812800" cy="812800"/>
          </a:xfrm>
        </p:grpSpPr>
        <p:sp>
          <p:nvSpPr>
            <p:cNvPr id="19"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20"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19"/>
          <p:cNvSpPr txBox="1"/>
          <p:nvPr/>
        </p:nvSpPr>
        <p:spPr>
          <a:xfrm>
            <a:off x="-2016825" y="-33019"/>
            <a:ext cx="6931471" cy="1232325"/>
          </a:xfrm>
          <a:prstGeom prst="rect">
            <a:avLst/>
          </a:prstGeom>
        </p:spPr>
        <p:txBody>
          <a:bodyPr lIns="0" tIns="0" rIns="0" bIns="0" rtlCol="0" anchor="t">
            <a:spAutoFit/>
          </a:bodyPr>
          <a:lstStyle/>
          <a:p>
            <a:pPr algn="ctr">
              <a:lnSpc>
                <a:spcPts val="10885"/>
              </a:lnSpc>
            </a:pPr>
            <a:r>
              <a:rPr lang="en-US" sz="6000" b="1" dirty="0" smtClean="0">
                <a:solidFill>
                  <a:srgbClr val="613424"/>
                </a:solidFill>
                <a:latin typeface="Livvic Bold"/>
                <a:ea typeface="Livvic Bold"/>
                <a:cs typeface="Livvic Bold"/>
                <a:sym typeface="Livvic Bold"/>
              </a:rPr>
              <a:t>NLP</a:t>
            </a:r>
            <a:endParaRPr lang="en-US" sz="6000" b="1" dirty="0">
              <a:solidFill>
                <a:srgbClr val="613424"/>
              </a:solidFill>
              <a:latin typeface="Livvic Bold"/>
              <a:ea typeface="Livvic Bold"/>
              <a:cs typeface="Livvic Bold"/>
              <a:sym typeface="Livvic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4" name="TextBox 4"/>
          <p:cNvSpPr txBox="1"/>
          <p:nvPr/>
        </p:nvSpPr>
        <p:spPr>
          <a:xfrm>
            <a:off x="578865" y="3238500"/>
            <a:ext cx="6518220" cy="3039294"/>
          </a:xfrm>
          <a:prstGeom prst="rect">
            <a:avLst/>
          </a:prstGeom>
        </p:spPr>
        <p:txBody>
          <a:bodyPr lIns="0" tIns="0" rIns="0" bIns="0" rtlCol="0" anchor="t">
            <a:spAutoFit/>
          </a:bodyPr>
          <a:lstStyle/>
          <a:p>
            <a:pPr algn="ctr">
              <a:lnSpc>
                <a:spcPts val="7914"/>
              </a:lnSpc>
            </a:pPr>
            <a:r>
              <a:rPr lang="en-US" sz="6600" b="1" dirty="0" smtClean="0">
                <a:solidFill>
                  <a:srgbClr val="FFFFFF"/>
                </a:solidFill>
                <a:latin typeface="Livvic Bold"/>
                <a:ea typeface="Livvic Bold"/>
                <a:cs typeface="Livvic Bold"/>
                <a:sym typeface="Livvic Bold"/>
              </a:rPr>
              <a:t>Pie chart for emotions distribution </a:t>
            </a:r>
            <a:endParaRPr lang="en-US" sz="6600" b="1" dirty="0">
              <a:solidFill>
                <a:srgbClr val="FFFFFF"/>
              </a:solidFill>
              <a:latin typeface="Livvic Bold"/>
              <a:ea typeface="Livvic Bold"/>
              <a:cs typeface="Livvic Bold"/>
              <a:sym typeface="Livvic Bold"/>
            </a:endParaRPr>
          </a:p>
        </p:txBody>
      </p:sp>
      <p:grpSp>
        <p:nvGrpSpPr>
          <p:cNvPr id="5" name="Group 5"/>
          <p:cNvGrpSpPr/>
          <p:nvPr/>
        </p:nvGrpSpPr>
        <p:grpSpPr>
          <a:xfrm rot="-5400000">
            <a:off x="1780265" y="6817069"/>
            <a:ext cx="61857" cy="2664129"/>
            <a:chOff x="0" y="0"/>
            <a:chExt cx="82475" cy="3552172"/>
          </a:xfrm>
        </p:grpSpPr>
        <p:sp>
          <p:nvSpPr>
            <p:cNvPr id="6" name="AutoShape 6"/>
            <p:cNvSpPr/>
            <p:nvPr/>
          </p:nvSpPr>
          <p:spPr>
            <a:xfrm>
              <a:off x="0" y="0"/>
              <a:ext cx="82475" cy="3552172"/>
            </a:xfrm>
            <a:prstGeom prst="rect">
              <a:avLst/>
            </a:prstGeom>
            <a:solidFill>
              <a:srgbClr val="E4CEBB"/>
            </a:solidFill>
          </p:spPr>
        </p:sp>
      </p:grpSp>
      <p:grpSp>
        <p:nvGrpSpPr>
          <p:cNvPr id="7" name="Group 7"/>
          <p:cNvGrpSpPr/>
          <p:nvPr/>
        </p:nvGrpSpPr>
        <p:grpSpPr>
          <a:xfrm rot="-5400000">
            <a:off x="1780265" y="805802"/>
            <a:ext cx="61857" cy="2664129"/>
            <a:chOff x="0" y="0"/>
            <a:chExt cx="82475" cy="3552172"/>
          </a:xfrm>
        </p:grpSpPr>
        <p:sp>
          <p:nvSpPr>
            <p:cNvPr id="8" name="AutoShape 8"/>
            <p:cNvSpPr/>
            <p:nvPr/>
          </p:nvSpPr>
          <p:spPr>
            <a:xfrm>
              <a:off x="0" y="0"/>
              <a:ext cx="82475" cy="3552172"/>
            </a:xfrm>
            <a:prstGeom prst="rect">
              <a:avLst/>
            </a:prstGeom>
            <a:solidFill>
              <a:srgbClr val="E4CEBB"/>
            </a:solidFill>
          </p:spPr>
        </p:sp>
      </p:grpSp>
      <p:grpSp>
        <p:nvGrpSpPr>
          <p:cNvPr id="9" name="Group 9"/>
          <p:cNvGrpSpPr/>
          <p:nvPr/>
        </p:nvGrpSpPr>
        <p:grpSpPr>
          <a:xfrm rot="-5400000">
            <a:off x="6001418" y="6817069"/>
            <a:ext cx="61857" cy="2664129"/>
            <a:chOff x="0" y="0"/>
            <a:chExt cx="82475" cy="3552172"/>
          </a:xfrm>
        </p:grpSpPr>
        <p:sp>
          <p:nvSpPr>
            <p:cNvPr id="10" name="AutoShape 10"/>
            <p:cNvSpPr/>
            <p:nvPr/>
          </p:nvSpPr>
          <p:spPr>
            <a:xfrm>
              <a:off x="0" y="0"/>
              <a:ext cx="82475" cy="3552172"/>
            </a:xfrm>
            <a:prstGeom prst="rect">
              <a:avLst/>
            </a:prstGeom>
            <a:solidFill>
              <a:srgbClr val="E4CEBB"/>
            </a:solidFill>
          </p:spPr>
        </p:sp>
      </p:grpSp>
      <p:grpSp>
        <p:nvGrpSpPr>
          <p:cNvPr id="11" name="Group 11"/>
          <p:cNvGrpSpPr/>
          <p:nvPr/>
        </p:nvGrpSpPr>
        <p:grpSpPr>
          <a:xfrm rot="-5400000">
            <a:off x="6001418" y="805802"/>
            <a:ext cx="61857" cy="2664129"/>
            <a:chOff x="0" y="0"/>
            <a:chExt cx="82475" cy="3552172"/>
          </a:xfrm>
        </p:grpSpPr>
        <p:sp>
          <p:nvSpPr>
            <p:cNvPr id="12" name="AutoShape 12"/>
            <p:cNvSpPr/>
            <p:nvPr/>
          </p:nvSpPr>
          <p:spPr>
            <a:xfrm>
              <a:off x="0" y="0"/>
              <a:ext cx="82475" cy="3552172"/>
            </a:xfrm>
            <a:prstGeom prst="rect">
              <a:avLst/>
            </a:prstGeom>
            <a:solidFill>
              <a:srgbClr val="E4CEBB"/>
            </a:solidFill>
          </p:spPr>
        </p:sp>
      </p:grpSp>
      <p:grpSp>
        <p:nvGrpSpPr>
          <p:cNvPr id="13" name="Group 13"/>
          <p:cNvGrpSpPr/>
          <p:nvPr/>
        </p:nvGrpSpPr>
        <p:grpSpPr>
          <a:xfrm>
            <a:off x="3381996" y="8049823"/>
            <a:ext cx="198621" cy="1986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381996" y="2038556"/>
            <a:ext cx="198621" cy="19862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3819354" y="8049823"/>
            <a:ext cx="198621" cy="19862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3819354" y="2038556"/>
            <a:ext cx="198621" cy="19862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4259818" y="8049823"/>
            <a:ext cx="198621" cy="19862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4259818" y="2038556"/>
            <a:ext cx="198621" cy="19862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31" name="Picture 3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5800" y="1028700"/>
            <a:ext cx="8991600" cy="8153400"/>
          </a:xfrm>
          <a:prstGeom prst="rect">
            <a:avLst/>
          </a:prstGeom>
        </p:spPr>
      </p:pic>
      <p:grpSp>
        <p:nvGrpSpPr>
          <p:cNvPr id="32" name="Group 7"/>
          <p:cNvGrpSpPr/>
          <p:nvPr/>
        </p:nvGrpSpPr>
        <p:grpSpPr>
          <a:xfrm>
            <a:off x="233839" y="-29319"/>
            <a:ext cx="2430144" cy="1592429"/>
            <a:chOff x="0" y="0"/>
            <a:chExt cx="812800" cy="812800"/>
          </a:xfrm>
        </p:grpSpPr>
        <p:sp>
          <p:nvSpPr>
            <p:cNvPr id="33"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4"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Rectangle 36"/>
          <p:cNvSpPr/>
          <p:nvPr/>
        </p:nvSpPr>
        <p:spPr>
          <a:xfrm>
            <a:off x="617593" y="0"/>
            <a:ext cx="1662635"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13424"/>
        </a:solidFill>
        <a:effectLst/>
      </p:bgPr>
    </p:bg>
    <p:spTree>
      <p:nvGrpSpPr>
        <p:cNvPr id="1" name=""/>
        <p:cNvGrpSpPr/>
        <p:nvPr/>
      </p:nvGrpSpPr>
      <p:grpSpPr>
        <a:xfrm>
          <a:off x="0" y="0"/>
          <a:ext cx="0" cy="0"/>
          <a:chOff x="0" y="0"/>
          <a:chExt cx="0" cy="0"/>
        </a:xfrm>
      </p:grpSpPr>
      <p:sp>
        <p:nvSpPr>
          <p:cNvPr id="4" name="TextBox 4"/>
          <p:cNvSpPr txBox="1"/>
          <p:nvPr/>
        </p:nvSpPr>
        <p:spPr>
          <a:xfrm>
            <a:off x="606582" y="3827559"/>
            <a:ext cx="6785546" cy="2026196"/>
          </a:xfrm>
          <a:prstGeom prst="rect">
            <a:avLst/>
          </a:prstGeom>
        </p:spPr>
        <p:txBody>
          <a:bodyPr wrap="square" lIns="0" tIns="0" rIns="0" bIns="0" rtlCol="0" anchor="t">
            <a:spAutoFit/>
          </a:bodyPr>
          <a:lstStyle/>
          <a:p>
            <a:pPr algn="ctr">
              <a:lnSpc>
                <a:spcPts val="7914"/>
              </a:lnSpc>
            </a:pPr>
            <a:r>
              <a:rPr lang="en-US" sz="6600" b="1" dirty="0" smtClean="0">
                <a:solidFill>
                  <a:srgbClr val="FFFFFF"/>
                </a:solidFill>
                <a:latin typeface="Livvic Bold"/>
                <a:ea typeface="Livvic Bold"/>
                <a:cs typeface="Livvic Bold"/>
                <a:sym typeface="Livvic Bold"/>
              </a:rPr>
              <a:t>Word cloud for text distribution </a:t>
            </a:r>
            <a:endParaRPr lang="en-US" sz="6600" b="1" dirty="0">
              <a:solidFill>
                <a:srgbClr val="FFFFFF"/>
              </a:solidFill>
              <a:latin typeface="Livvic Bold"/>
              <a:ea typeface="Livvic Bold"/>
              <a:cs typeface="Livvic Bold"/>
              <a:sym typeface="Livvic Bold"/>
            </a:endParaRPr>
          </a:p>
        </p:txBody>
      </p:sp>
      <p:grpSp>
        <p:nvGrpSpPr>
          <p:cNvPr id="5" name="Group 5"/>
          <p:cNvGrpSpPr/>
          <p:nvPr/>
        </p:nvGrpSpPr>
        <p:grpSpPr>
          <a:xfrm rot="-5400000">
            <a:off x="1780265" y="6817069"/>
            <a:ext cx="61857" cy="2664129"/>
            <a:chOff x="0" y="0"/>
            <a:chExt cx="82475" cy="3552172"/>
          </a:xfrm>
        </p:grpSpPr>
        <p:sp>
          <p:nvSpPr>
            <p:cNvPr id="6" name="AutoShape 6"/>
            <p:cNvSpPr/>
            <p:nvPr/>
          </p:nvSpPr>
          <p:spPr>
            <a:xfrm>
              <a:off x="0" y="0"/>
              <a:ext cx="82475" cy="3552172"/>
            </a:xfrm>
            <a:prstGeom prst="rect">
              <a:avLst/>
            </a:prstGeom>
            <a:solidFill>
              <a:srgbClr val="E4CEBB"/>
            </a:solidFill>
          </p:spPr>
        </p:sp>
      </p:grpSp>
      <p:grpSp>
        <p:nvGrpSpPr>
          <p:cNvPr id="7" name="Group 7"/>
          <p:cNvGrpSpPr/>
          <p:nvPr/>
        </p:nvGrpSpPr>
        <p:grpSpPr>
          <a:xfrm rot="-5400000">
            <a:off x="1780265" y="805802"/>
            <a:ext cx="61857" cy="2664129"/>
            <a:chOff x="0" y="0"/>
            <a:chExt cx="82475" cy="3552172"/>
          </a:xfrm>
        </p:grpSpPr>
        <p:sp>
          <p:nvSpPr>
            <p:cNvPr id="8" name="AutoShape 8"/>
            <p:cNvSpPr/>
            <p:nvPr/>
          </p:nvSpPr>
          <p:spPr>
            <a:xfrm>
              <a:off x="0" y="0"/>
              <a:ext cx="82475" cy="3552172"/>
            </a:xfrm>
            <a:prstGeom prst="rect">
              <a:avLst/>
            </a:prstGeom>
            <a:solidFill>
              <a:srgbClr val="E4CEBB"/>
            </a:solidFill>
          </p:spPr>
        </p:sp>
      </p:grpSp>
      <p:grpSp>
        <p:nvGrpSpPr>
          <p:cNvPr id="9" name="Group 9"/>
          <p:cNvGrpSpPr/>
          <p:nvPr/>
        </p:nvGrpSpPr>
        <p:grpSpPr>
          <a:xfrm rot="-5400000">
            <a:off x="6001418" y="6817069"/>
            <a:ext cx="61857" cy="2664129"/>
            <a:chOff x="0" y="0"/>
            <a:chExt cx="82475" cy="3552172"/>
          </a:xfrm>
        </p:grpSpPr>
        <p:sp>
          <p:nvSpPr>
            <p:cNvPr id="10" name="AutoShape 10"/>
            <p:cNvSpPr/>
            <p:nvPr/>
          </p:nvSpPr>
          <p:spPr>
            <a:xfrm>
              <a:off x="0" y="0"/>
              <a:ext cx="82475" cy="3552172"/>
            </a:xfrm>
            <a:prstGeom prst="rect">
              <a:avLst/>
            </a:prstGeom>
            <a:solidFill>
              <a:srgbClr val="E4CEBB"/>
            </a:solidFill>
          </p:spPr>
        </p:sp>
      </p:grpSp>
      <p:grpSp>
        <p:nvGrpSpPr>
          <p:cNvPr id="11" name="Group 11"/>
          <p:cNvGrpSpPr/>
          <p:nvPr/>
        </p:nvGrpSpPr>
        <p:grpSpPr>
          <a:xfrm rot="-5400000">
            <a:off x="6001418" y="805802"/>
            <a:ext cx="61857" cy="2664129"/>
            <a:chOff x="0" y="0"/>
            <a:chExt cx="82475" cy="3552172"/>
          </a:xfrm>
        </p:grpSpPr>
        <p:sp>
          <p:nvSpPr>
            <p:cNvPr id="12" name="AutoShape 12"/>
            <p:cNvSpPr/>
            <p:nvPr/>
          </p:nvSpPr>
          <p:spPr>
            <a:xfrm>
              <a:off x="0" y="0"/>
              <a:ext cx="82475" cy="3552172"/>
            </a:xfrm>
            <a:prstGeom prst="rect">
              <a:avLst/>
            </a:prstGeom>
            <a:solidFill>
              <a:srgbClr val="E4CEBB"/>
            </a:solidFill>
          </p:spPr>
        </p:sp>
      </p:grpSp>
      <p:grpSp>
        <p:nvGrpSpPr>
          <p:cNvPr id="13" name="Group 13"/>
          <p:cNvGrpSpPr/>
          <p:nvPr/>
        </p:nvGrpSpPr>
        <p:grpSpPr>
          <a:xfrm>
            <a:off x="3381996" y="8049823"/>
            <a:ext cx="198621" cy="19862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381996" y="2038556"/>
            <a:ext cx="198621" cy="19862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3819354" y="8049823"/>
            <a:ext cx="198621" cy="198621"/>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3819354" y="2038556"/>
            <a:ext cx="198621" cy="19862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4259818" y="8049823"/>
            <a:ext cx="198621" cy="19862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4259818" y="2038556"/>
            <a:ext cx="198621" cy="19862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solidFill>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7"/>
          <p:cNvGrpSpPr/>
          <p:nvPr/>
        </p:nvGrpSpPr>
        <p:grpSpPr>
          <a:xfrm>
            <a:off x="233839" y="-29319"/>
            <a:ext cx="2430144" cy="1592429"/>
            <a:chOff x="0" y="0"/>
            <a:chExt cx="812800" cy="812800"/>
          </a:xfrm>
        </p:grpSpPr>
        <p:sp>
          <p:nvSpPr>
            <p:cNvPr id="33"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4CEBB">
                <a:alpha val="89804"/>
              </a:srgbClr>
            </a:solidFill>
          </p:spPr>
        </p:sp>
        <p:sp>
          <p:nvSpPr>
            <p:cNvPr id="34"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7" name="Rectangle 36"/>
          <p:cNvSpPr/>
          <p:nvPr/>
        </p:nvSpPr>
        <p:spPr>
          <a:xfrm>
            <a:off x="617593" y="0"/>
            <a:ext cx="1662635" cy="1324658"/>
          </a:xfrm>
          <a:prstGeom prst="rect">
            <a:avLst/>
          </a:prstGeom>
        </p:spPr>
        <p:txBody>
          <a:bodyPr wrap="none">
            <a:spAutoFit/>
          </a:bodyPr>
          <a:lstStyle/>
          <a:p>
            <a:pPr algn="ctr">
              <a:lnSpc>
                <a:spcPts val="10885"/>
              </a:lnSpc>
            </a:pPr>
            <a:r>
              <a:rPr lang="en-US" sz="6000" b="1" dirty="0">
                <a:solidFill>
                  <a:srgbClr val="613424"/>
                </a:solidFill>
                <a:latin typeface="Livvic Bold"/>
                <a:ea typeface="Livvic Bold"/>
                <a:cs typeface="Livvic Bold"/>
                <a:sym typeface="Livvic Bold"/>
              </a:rPr>
              <a:t>NLP</a:t>
            </a:r>
            <a:endParaRPr lang="en-US" sz="4800" b="1" dirty="0">
              <a:solidFill>
                <a:srgbClr val="613424"/>
              </a:solidFill>
              <a:latin typeface="Livvic Bold"/>
              <a:ea typeface="Livvic Bold"/>
              <a:cs typeface="Livvic Bold"/>
              <a:sym typeface="Livvic Bold"/>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0" y="2038556"/>
            <a:ext cx="8458200" cy="6610144"/>
          </a:xfrm>
          <a:prstGeom prst="rect">
            <a:avLst/>
          </a:prstGeom>
        </p:spPr>
      </p:pic>
    </p:spTree>
    <p:extLst>
      <p:ext uri="{BB962C8B-B14F-4D97-AF65-F5344CB8AC3E}">
        <p14:creationId xmlns:p14="http://schemas.microsoft.com/office/powerpoint/2010/main" val="31450845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204</TotalTime>
  <Words>546</Words>
  <Application>Microsoft Office PowerPoint</Application>
  <PresentationFormat>Custom</PresentationFormat>
  <Paragraphs>94</Paragraphs>
  <Slides>27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Bobby Jones 2</vt:lpstr>
      <vt:lpstr>Arial</vt:lpstr>
      <vt:lpstr>Livvic </vt:lpstr>
      <vt:lpstr>Bobby Jones 1</vt:lpstr>
      <vt:lpstr>Livvic</vt:lpstr>
      <vt:lpstr>Livvic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ENG.MOHMED</dc:creator>
  <cp:lastModifiedBy>ENG.MOHMED</cp:lastModifiedBy>
  <cp:revision>100</cp:revision>
  <dcterms:created xsi:type="dcterms:W3CDTF">2006-08-16T00:00:00Z</dcterms:created>
  <dcterms:modified xsi:type="dcterms:W3CDTF">2025-05-18T19:04:48Z</dcterms:modified>
  <dc:identifier>DAGm-yftTA8</dc:identifier>
</cp:coreProperties>
</file>